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98"/>
  </p:notesMasterIdLst>
  <p:handoutMasterIdLst>
    <p:handoutMasterId r:id="rId99"/>
  </p:handoutMasterIdLst>
  <p:sldIdLst>
    <p:sldId id="523" r:id="rId5"/>
    <p:sldId id="524" r:id="rId6"/>
    <p:sldId id="525" r:id="rId7"/>
    <p:sldId id="530" r:id="rId8"/>
    <p:sldId id="527" r:id="rId9"/>
    <p:sldId id="455" r:id="rId10"/>
    <p:sldId id="458" r:id="rId11"/>
    <p:sldId id="419" r:id="rId12"/>
    <p:sldId id="528" r:id="rId13"/>
    <p:sldId id="258" r:id="rId14"/>
    <p:sldId id="473" r:id="rId15"/>
    <p:sldId id="478" r:id="rId16"/>
    <p:sldId id="479" r:id="rId17"/>
    <p:sldId id="481" r:id="rId18"/>
    <p:sldId id="526" r:id="rId19"/>
    <p:sldId id="487" r:id="rId20"/>
    <p:sldId id="476" r:id="rId21"/>
    <p:sldId id="482" r:id="rId22"/>
    <p:sldId id="485" r:id="rId23"/>
    <p:sldId id="486" r:id="rId24"/>
    <p:sldId id="472" r:id="rId25"/>
    <p:sldId id="471" r:id="rId26"/>
    <p:sldId id="259" r:id="rId27"/>
    <p:sldId id="529" r:id="rId28"/>
    <p:sldId id="361" r:id="rId29"/>
    <p:sldId id="267" r:id="rId30"/>
    <p:sldId id="265" r:id="rId31"/>
    <p:sldId id="266" r:id="rId32"/>
    <p:sldId id="363" r:id="rId33"/>
    <p:sldId id="269" r:id="rId34"/>
    <p:sldId id="364" r:id="rId35"/>
    <p:sldId id="271" r:id="rId36"/>
    <p:sldId id="273" r:id="rId37"/>
    <p:sldId id="275" r:id="rId38"/>
    <p:sldId id="276" r:id="rId39"/>
    <p:sldId id="277" r:id="rId40"/>
    <p:sldId id="278" r:id="rId41"/>
    <p:sldId id="280" r:id="rId42"/>
    <p:sldId id="283" r:id="rId43"/>
    <p:sldId id="285" r:id="rId44"/>
    <p:sldId id="288" r:id="rId45"/>
    <p:sldId id="366" r:id="rId46"/>
    <p:sldId id="294" r:id="rId47"/>
    <p:sldId id="531" r:id="rId48"/>
    <p:sldId id="298" r:id="rId49"/>
    <p:sldId id="300" r:id="rId50"/>
    <p:sldId id="301" r:id="rId51"/>
    <p:sldId id="303" r:id="rId52"/>
    <p:sldId id="305" r:id="rId53"/>
    <p:sldId id="308" r:id="rId54"/>
    <p:sldId id="310" r:id="rId55"/>
    <p:sldId id="315" r:id="rId56"/>
    <p:sldId id="367" r:id="rId57"/>
    <p:sldId id="317" r:id="rId58"/>
    <p:sldId id="318" r:id="rId59"/>
    <p:sldId id="319" r:id="rId60"/>
    <p:sldId id="321" r:id="rId61"/>
    <p:sldId id="322" r:id="rId62"/>
    <p:sldId id="323" r:id="rId63"/>
    <p:sldId id="324" r:id="rId64"/>
    <p:sldId id="325" r:id="rId65"/>
    <p:sldId id="326" r:id="rId66"/>
    <p:sldId id="327" r:id="rId67"/>
    <p:sldId id="328" r:id="rId68"/>
    <p:sldId id="330" r:id="rId69"/>
    <p:sldId id="331" r:id="rId70"/>
    <p:sldId id="332" r:id="rId71"/>
    <p:sldId id="333" r:id="rId72"/>
    <p:sldId id="335" r:id="rId73"/>
    <p:sldId id="532" r:id="rId74"/>
    <p:sldId id="336" r:id="rId75"/>
    <p:sldId id="338" r:id="rId76"/>
    <p:sldId id="339" r:id="rId77"/>
    <p:sldId id="533" r:id="rId78"/>
    <p:sldId id="341" r:id="rId79"/>
    <p:sldId id="342" r:id="rId80"/>
    <p:sldId id="522" r:id="rId81"/>
    <p:sldId id="343" r:id="rId82"/>
    <p:sldId id="369" r:id="rId83"/>
    <p:sldId id="534" r:id="rId84"/>
    <p:sldId id="352" r:id="rId85"/>
    <p:sldId id="516" r:id="rId86"/>
    <p:sldId id="535" r:id="rId87"/>
    <p:sldId id="353" r:id="rId88"/>
    <p:sldId id="346" r:id="rId89"/>
    <p:sldId id="347" r:id="rId90"/>
    <p:sldId id="503" r:id="rId91"/>
    <p:sldId id="504" r:id="rId92"/>
    <p:sldId id="506" r:id="rId93"/>
    <p:sldId id="509" r:id="rId94"/>
    <p:sldId id="507" r:id="rId95"/>
    <p:sldId id="536" r:id="rId96"/>
    <p:sldId id="292" r:id="rId97"/>
  </p:sldIdLst>
  <p:sldSz cx="12192000" cy="6858000"/>
  <p:notesSz cx="6858000" cy="9144000"/>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Title, Agenda, Intro" id="{66F65AB4-21BC-4188-AAD8-3A1F98C8FE13}">
          <p14:sldIdLst>
            <p14:sldId id="523"/>
            <p14:sldId id="524"/>
            <p14:sldId id="525"/>
            <p14:sldId id="530"/>
          </p14:sldIdLst>
        </p14:section>
        <p14:section name="From Goliath to David" id="{177CFC05-F2E1-4BAA-B9AD-1E8459C7CADE}">
          <p14:sldIdLst>
            <p14:sldId id="527"/>
            <p14:sldId id="455"/>
            <p14:sldId id="458"/>
            <p14:sldId id="419"/>
          </p14:sldIdLst>
        </p14:section>
        <p14:section name="Human Vision" id="{B9C7231E-DF19-4D1C-B08D-7F69C1CC029B}">
          <p14:sldIdLst>
            <p14:sldId id="528"/>
            <p14:sldId id="258"/>
            <p14:sldId id="473"/>
            <p14:sldId id="478"/>
            <p14:sldId id="479"/>
            <p14:sldId id="481"/>
            <p14:sldId id="526"/>
            <p14:sldId id="487"/>
            <p14:sldId id="476"/>
            <p14:sldId id="482"/>
            <p14:sldId id="485"/>
            <p14:sldId id="486"/>
            <p14:sldId id="472"/>
          </p14:sldIdLst>
        </p14:section>
        <p14:section name="From Light to Pixels" id="{660C5C6F-091E-4D55-949E-030F60D12B26}">
          <p14:sldIdLst>
            <p14:sldId id="471"/>
            <p14:sldId id="259"/>
            <p14:sldId id="529"/>
          </p14:sldIdLst>
        </p14:section>
        <p14:section name="From Light to Pixels - Environment" id="{87974FE9-C3BC-458E-BBF2-B420E7A5C604}">
          <p14:sldIdLst>
            <p14:sldId id="361"/>
            <p14:sldId id="267"/>
            <p14:sldId id="265"/>
            <p14:sldId id="266"/>
            <p14:sldId id="363"/>
            <p14:sldId id="269"/>
            <p14:sldId id="364"/>
            <p14:sldId id="271"/>
          </p14:sldIdLst>
        </p14:section>
        <p14:section name="From Light to Pixels - Optics" id="{79F66792-D2A8-413E-918C-A480C5B5D735}">
          <p14:sldIdLst>
            <p14:sldId id="273"/>
            <p14:sldId id="275"/>
            <p14:sldId id="276"/>
            <p14:sldId id="277"/>
            <p14:sldId id="278"/>
            <p14:sldId id="280"/>
            <p14:sldId id="283"/>
            <p14:sldId id="285"/>
            <p14:sldId id="288"/>
            <p14:sldId id="366"/>
            <p14:sldId id="294"/>
            <p14:sldId id="531"/>
            <p14:sldId id="298"/>
            <p14:sldId id="300"/>
            <p14:sldId id="301"/>
          </p14:sldIdLst>
        </p14:section>
        <p14:section name="From Light to Pixels - Sensors" id="{C65F9163-AE51-438F-87A5-9B52E5E6A475}">
          <p14:sldIdLst>
            <p14:sldId id="303"/>
            <p14:sldId id="305"/>
            <p14:sldId id="308"/>
            <p14:sldId id="310"/>
            <p14:sldId id="315"/>
            <p14:sldId id="367"/>
            <p14:sldId id="317"/>
            <p14:sldId id="318"/>
            <p14:sldId id="319"/>
            <p14:sldId id="321"/>
            <p14:sldId id="322"/>
          </p14:sldIdLst>
        </p14:section>
        <p14:section name="From Light to Pixels - Sensor Controller" id="{053D227F-6B42-4CC6-B587-FE679C32D25E}">
          <p14:sldIdLst>
            <p14:sldId id="323"/>
            <p14:sldId id="324"/>
            <p14:sldId id="325"/>
            <p14:sldId id="326"/>
            <p14:sldId id="327"/>
            <p14:sldId id="328"/>
            <p14:sldId id="330"/>
            <p14:sldId id="331"/>
            <p14:sldId id="332"/>
            <p14:sldId id="333"/>
          </p14:sldIdLst>
        </p14:section>
        <p14:section name="From Light to Pixels - IPU" id="{C4249BE3-C575-4108-8F66-D4D0EE209C40}">
          <p14:sldIdLst>
            <p14:sldId id="335"/>
            <p14:sldId id="532"/>
            <p14:sldId id="336"/>
            <p14:sldId id="338"/>
            <p14:sldId id="339"/>
            <p14:sldId id="533"/>
            <p14:sldId id="341"/>
            <p14:sldId id="342"/>
            <p14:sldId id="522"/>
            <p14:sldId id="343"/>
            <p14:sldId id="369"/>
            <p14:sldId id="534"/>
            <p14:sldId id="352"/>
            <p14:sldId id="516"/>
            <p14:sldId id="535"/>
            <p14:sldId id="353"/>
            <p14:sldId id="346"/>
            <p14:sldId id="347"/>
            <p14:sldId id="503"/>
            <p14:sldId id="504"/>
            <p14:sldId id="506"/>
            <p14:sldId id="509"/>
            <p14:sldId id="507"/>
            <p14:sldId id="536"/>
            <p14:sldId id="292"/>
          </p14:sldIdLst>
        </p14:section>
      </p14:sectionLst>
    </p:ext>
    <p:ext uri="{EFAFB233-063F-42B5-8137-9DF3F51BA10A}">
      <p15:sldGuideLst xmlns:p15="http://schemas.microsoft.com/office/powerpoint/2012/main">
        <p15:guide id="1" orient="horz" pos="4020" userDrawn="1">
          <p15:clr>
            <a:srgbClr val="A4A3A4"/>
          </p15:clr>
        </p15:guide>
        <p15:guide id="2" pos="73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2C5"/>
    <a:srgbClr val="525252"/>
    <a:srgbClr val="FFFFFF"/>
    <a:srgbClr val="00C7FD"/>
    <a:srgbClr val="0068B5"/>
    <a:srgbClr val="004A86"/>
    <a:srgbClr val="FC6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74970" autoAdjust="0"/>
  </p:normalViewPr>
  <p:slideViewPr>
    <p:cSldViewPr snapToGrid="0" snapToObjects="1">
      <p:cViewPr varScale="1">
        <p:scale>
          <a:sx n="81" d="100"/>
          <a:sy n="81" d="100"/>
        </p:scale>
        <p:origin x="1284" y="90"/>
      </p:cViewPr>
      <p:guideLst>
        <p:guide orient="horz" pos="4020"/>
        <p:guide pos="7378"/>
      </p:guideLst>
    </p:cSldViewPr>
  </p:slideViewPr>
  <p:outlineViewPr>
    <p:cViewPr>
      <p:scale>
        <a:sx n="33" d="100"/>
        <a:sy n="33" d="100"/>
      </p:scale>
      <p:origin x="0" y="-3456"/>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4" d="100"/>
          <a:sy n="84" d="100"/>
        </p:scale>
        <p:origin x="391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553E8-0470-1349-956C-3CB1869458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67CBD2-00E1-E94C-B4F0-37C39C209D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0B726A-C477-6444-83BF-F1538D69AD12}" type="datetimeFigureOut">
              <a:rPr lang="en-US" smtClean="0"/>
              <a:t>1/11/2023</a:t>
            </a:fld>
            <a:endParaRPr lang="en-US"/>
          </a:p>
        </p:txBody>
      </p:sp>
      <p:sp>
        <p:nvSpPr>
          <p:cNvPr id="4" name="Footer Placeholder 3">
            <a:extLst>
              <a:ext uri="{FF2B5EF4-FFF2-40B4-BE49-F238E27FC236}">
                <a16:creationId xmlns:a16="http://schemas.microsoft.com/office/drawing/2014/main" id="{447C31E5-3BC8-F849-AC60-6FCBD80D55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Edge.AI</a:t>
            </a:r>
          </a:p>
        </p:txBody>
      </p:sp>
      <p:sp>
        <p:nvSpPr>
          <p:cNvPr id="5" name="Slide Number Placeholder 4">
            <a:extLst>
              <a:ext uri="{FF2B5EF4-FFF2-40B4-BE49-F238E27FC236}">
                <a16:creationId xmlns:a16="http://schemas.microsoft.com/office/drawing/2014/main" id="{E101290B-DD02-C147-B1CC-37C02F331D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DCDB93-7126-8142-8B95-E87AEC48376D}" type="slidenum">
              <a:rPr lang="en-US" smtClean="0"/>
              <a:t>‹#›</a:t>
            </a:fld>
            <a:endParaRPr lang="en-US"/>
          </a:p>
        </p:txBody>
      </p:sp>
    </p:spTree>
    <p:extLst>
      <p:ext uri="{BB962C8B-B14F-4D97-AF65-F5344CB8AC3E}">
        <p14:creationId xmlns:p14="http://schemas.microsoft.com/office/powerpoint/2010/main" val="205622774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xfrm>
            <a:off x="381000" y="685800"/>
            <a:ext cx="6096000" cy="3429000"/>
          </a:xfrm>
          <a:prstGeom prst="rect">
            <a:avLst/>
          </a:prstGeom>
        </p:spPr>
        <p:txBody>
          <a:bodyPr/>
          <a:lstStyle/>
          <a:p>
            <a:endParaRPr/>
          </a:p>
        </p:txBody>
      </p:sp>
      <p:sp>
        <p:nvSpPr>
          <p:cNvPr id="1056" name="Shape 105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dt="0"/>
  <p:notesStyle>
    <a:lvl1pPr defTabSz="228600" latinLnBrk="0">
      <a:lnSpc>
        <a:spcPct val="117999"/>
      </a:lnSpc>
      <a:defRPr sz="1100">
        <a:latin typeface="+mn-lt"/>
        <a:ea typeface="+mn-ea"/>
        <a:cs typeface="+mn-cs"/>
        <a:sym typeface="Helvetica Neue"/>
      </a:defRPr>
    </a:lvl1pPr>
    <a:lvl2pPr indent="114300" defTabSz="228600" latinLnBrk="0">
      <a:lnSpc>
        <a:spcPct val="117999"/>
      </a:lnSpc>
      <a:defRPr sz="1100">
        <a:latin typeface="+mn-lt"/>
        <a:ea typeface="+mn-ea"/>
        <a:cs typeface="+mn-cs"/>
        <a:sym typeface="Helvetica Neue"/>
      </a:defRPr>
    </a:lvl2pPr>
    <a:lvl3pPr indent="228600" defTabSz="228600" latinLnBrk="0">
      <a:lnSpc>
        <a:spcPct val="117999"/>
      </a:lnSpc>
      <a:defRPr sz="1100">
        <a:latin typeface="+mn-lt"/>
        <a:ea typeface="+mn-ea"/>
        <a:cs typeface="+mn-cs"/>
        <a:sym typeface="Helvetica Neue"/>
      </a:defRPr>
    </a:lvl3pPr>
    <a:lvl4pPr indent="342900" defTabSz="228600" latinLnBrk="0">
      <a:lnSpc>
        <a:spcPct val="117999"/>
      </a:lnSpc>
      <a:defRPr sz="1100">
        <a:latin typeface="+mn-lt"/>
        <a:ea typeface="+mn-ea"/>
        <a:cs typeface="+mn-cs"/>
        <a:sym typeface="Helvetica Neue"/>
      </a:defRPr>
    </a:lvl4pPr>
    <a:lvl5pPr indent="457200" defTabSz="228600" latinLnBrk="0">
      <a:lnSpc>
        <a:spcPct val="117999"/>
      </a:lnSpc>
      <a:defRPr sz="1100">
        <a:latin typeface="+mn-lt"/>
        <a:ea typeface="+mn-ea"/>
        <a:cs typeface="+mn-cs"/>
        <a:sym typeface="Helvetica Neue"/>
      </a:defRPr>
    </a:lvl5pPr>
    <a:lvl6pPr indent="571500" defTabSz="228600" latinLnBrk="0">
      <a:lnSpc>
        <a:spcPct val="117999"/>
      </a:lnSpc>
      <a:defRPr sz="1100">
        <a:latin typeface="+mn-lt"/>
        <a:ea typeface="+mn-ea"/>
        <a:cs typeface="+mn-cs"/>
        <a:sym typeface="Helvetica Neue"/>
      </a:defRPr>
    </a:lvl6pPr>
    <a:lvl7pPr indent="685800" defTabSz="228600" latinLnBrk="0">
      <a:lnSpc>
        <a:spcPct val="117999"/>
      </a:lnSpc>
      <a:defRPr sz="1100">
        <a:latin typeface="+mn-lt"/>
        <a:ea typeface="+mn-ea"/>
        <a:cs typeface="+mn-cs"/>
        <a:sym typeface="Helvetica Neue"/>
      </a:defRPr>
    </a:lvl7pPr>
    <a:lvl8pPr indent="800100" defTabSz="228600" latinLnBrk="0">
      <a:lnSpc>
        <a:spcPct val="117999"/>
      </a:lnSpc>
      <a:defRPr sz="1100">
        <a:latin typeface="+mn-lt"/>
        <a:ea typeface="+mn-ea"/>
        <a:cs typeface="+mn-cs"/>
        <a:sym typeface="Helvetica Neue"/>
      </a:defRPr>
    </a:lvl8pPr>
    <a:lvl9pPr indent="914400" defTabSz="228600" latinLnBrk="0">
      <a:lnSpc>
        <a:spcPct val="117999"/>
      </a:lnSpc>
      <a:defRPr sz="1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Tree>
    <p:extLst>
      <p:ext uri="{BB962C8B-B14F-4D97-AF65-F5344CB8AC3E}">
        <p14:creationId xmlns:p14="http://schemas.microsoft.com/office/powerpoint/2010/main" val="2946631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975c6e4d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975c6e4d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3427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More context</a:t>
            </a:r>
          </a:p>
          <a:p>
            <a:r>
              <a:rPr lang="en-IE" dirty="0"/>
              <a:t>Our eyes are a marvel of engineering. We have good photo receptors (retina), lenses capable of changing, and an adaptable aperture.</a:t>
            </a:r>
            <a:br>
              <a:rPr lang="en-IE" dirty="0"/>
            </a:br>
            <a:r>
              <a:rPr lang="en-IE" dirty="0"/>
              <a:t>Sometimes, it makes us wonder whether there is indeed a higher-being creator that manages to accomplish this.</a:t>
            </a:r>
          </a:p>
        </p:txBody>
      </p:sp>
    </p:spTree>
    <p:extLst>
      <p:ext uri="{BB962C8B-B14F-4D97-AF65-F5344CB8AC3E}">
        <p14:creationId xmlns:p14="http://schemas.microsoft.com/office/powerpoint/2010/main" val="1656168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9a5b6396b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9a5b6396b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b="1" dirty="0"/>
              <a:t>More context</a:t>
            </a:r>
          </a:p>
          <a:p>
            <a:pPr marL="0" lvl="0" indent="0" algn="l" rtl="0">
              <a:spcBef>
                <a:spcPts val="0"/>
              </a:spcBef>
              <a:spcAft>
                <a:spcPts val="0"/>
              </a:spcAft>
              <a:buNone/>
            </a:pPr>
            <a:r>
              <a:rPr lang="en-IE" dirty="0"/>
              <a:t>We have two types of cells that are capable of detecting light and brightness: a rod cell, and a cone cell. We call these cells such because of their shapes: one has a long cylindrical shape like a rod; the other has a conical shape at one end.</a:t>
            </a:r>
          </a:p>
          <a:p>
            <a:pPr marL="0" lvl="0" indent="0" algn="l" rtl="0">
              <a:spcBef>
                <a:spcPts val="0"/>
              </a:spcBef>
              <a:spcAft>
                <a:spcPts val="0"/>
              </a:spcAft>
              <a:buNone/>
            </a:pPr>
            <a:endParaRPr lang="en-IE" dirty="0"/>
          </a:p>
          <a:p>
            <a:pPr marL="0" lvl="0" indent="0" algn="l" rtl="0">
              <a:spcBef>
                <a:spcPts val="0"/>
              </a:spcBef>
              <a:spcAft>
                <a:spcPts val="0"/>
              </a:spcAft>
              <a:buNone/>
            </a:pPr>
            <a:r>
              <a:rPr lang="en-IE" dirty="0"/>
              <a:t>The rod cell detects colour intensity, the cone cell detects the colour of incoming light by absorbing corresponding wavelengths. Hence, rod cells are estimated to be 500 to 1000 times more receptive than cone cells.</a:t>
            </a:r>
          </a:p>
          <a:p>
            <a:pPr marL="0" lvl="0" indent="0" algn="l" rtl="0">
              <a:spcBef>
                <a:spcPts val="0"/>
              </a:spcBef>
              <a:spcAft>
                <a:spcPts val="0"/>
              </a:spcAft>
              <a:buNone/>
            </a:pPr>
            <a:endParaRPr lang="en-IE" dirty="0"/>
          </a:p>
          <a:p>
            <a:pPr marL="0" lvl="0" indent="0" algn="l" rtl="0">
              <a:spcBef>
                <a:spcPts val="0"/>
              </a:spcBef>
              <a:spcAft>
                <a:spcPts val="0"/>
              </a:spcAft>
              <a:buNone/>
            </a:pPr>
            <a:r>
              <a:rPr lang="en-IE" dirty="0"/>
              <a:t>Simply put, we can imagine rod cells are responsible for generating a grayscale image (from darkest to brightest) of our world. Meanwhile, the cone cells are responsible for ‘assigning’ appropriate colours to our image thanks to the inside colour pigments.</a:t>
            </a:r>
            <a:endParaRPr dirty="0"/>
          </a:p>
        </p:txBody>
      </p:sp>
    </p:spTree>
    <p:extLst>
      <p:ext uri="{BB962C8B-B14F-4D97-AF65-F5344CB8AC3E}">
        <p14:creationId xmlns:p14="http://schemas.microsoft.com/office/powerpoint/2010/main" val="337406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9a5b6396b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9a5b6396b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Arial" panose="020B0604020202020204" pitchFamily="34" charset="0"/>
              <a:buNone/>
            </a:pPr>
            <a:r>
              <a:rPr lang="en-US" b="1" i="0" dirty="0">
                <a:solidFill>
                  <a:srgbClr val="202124"/>
                </a:solidFill>
                <a:effectLst/>
                <a:latin typeface="arial" panose="020B0604020202020204" pitchFamily="34" charset="0"/>
              </a:rPr>
              <a:t>More context:</a:t>
            </a:r>
          </a:p>
          <a:p>
            <a:pPr algn="l">
              <a:buFont typeface="Arial" panose="020B0604020202020204" pitchFamily="34" charset="0"/>
              <a:buNone/>
            </a:pPr>
            <a:r>
              <a:rPr lang="en-US" b="0" i="0" dirty="0">
                <a:solidFill>
                  <a:srgbClr val="202124"/>
                </a:solidFill>
                <a:effectLst/>
                <a:latin typeface="arial" panose="020B0604020202020204" pitchFamily="34" charset="0"/>
              </a:rPr>
              <a:t>Biologists say we have 60% red-green sensing cones, 30% green-blueish/green sensing cones, and 10% blue-sensing cones. Thus, we have up to 90% green sensing cones, which is why we are hyper-sensitive to green and its derivative colour.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1878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US" dirty="0"/>
          </a:p>
          <a:p>
            <a:r>
              <a:rPr lang="en-US" dirty="0"/>
              <a:t>Most of the cone cells are concentrated in a tiny region called the fovea in the retina. This means we can only see </a:t>
            </a:r>
            <a:r>
              <a:rPr lang="en-US" noProof="0" dirty="0" err="1"/>
              <a:t>colours</a:t>
            </a:r>
            <a:r>
              <a:rPr lang="en-US" dirty="0"/>
              <a:t> in a very narrow region of vision. </a:t>
            </a:r>
            <a:endParaRPr lang="en-ID" dirty="0"/>
          </a:p>
        </p:txBody>
      </p:sp>
    </p:spTree>
    <p:extLst>
      <p:ext uri="{BB962C8B-B14F-4D97-AF65-F5344CB8AC3E}">
        <p14:creationId xmlns:p14="http://schemas.microsoft.com/office/powerpoint/2010/main" val="119331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US" dirty="0"/>
          </a:p>
          <a:p>
            <a:r>
              <a:rPr lang="en-US" dirty="0"/>
              <a:t>Judging by the small distribution of our cone cells, the things that we have seen in real life (ground truth) only have a small fraction of </a:t>
            </a:r>
            <a:r>
              <a:rPr lang="en-US" dirty="0" err="1"/>
              <a:t>coloured</a:t>
            </a:r>
            <a:r>
              <a:rPr lang="en-US" dirty="0"/>
              <a:t> region in our field of vision, while the rest is grayscale. Yet, we see everything with </a:t>
            </a:r>
            <a:r>
              <a:rPr lang="en-US" dirty="0" err="1"/>
              <a:t>colours</a:t>
            </a:r>
            <a:r>
              <a:rPr lang="en-US" dirty="0"/>
              <a:t> in our field of vision. How is it possible?</a:t>
            </a:r>
          </a:p>
          <a:p>
            <a:endParaRPr lang="en-US" dirty="0"/>
          </a:p>
          <a:p>
            <a:r>
              <a:rPr lang="en-US" dirty="0"/>
              <a:t>The short answer is our brain ‘tricks’ us by filling in the gaps. </a:t>
            </a:r>
          </a:p>
        </p:txBody>
      </p:sp>
    </p:spTree>
    <p:extLst>
      <p:ext uri="{BB962C8B-B14F-4D97-AF65-F5344CB8AC3E}">
        <p14:creationId xmlns:p14="http://schemas.microsoft.com/office/powerpoint/2010/main" val="475352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US" dirty="0"/>
          </a:p>
          <a:p>
            <a:r>
              <a:rPr lang="en-US" dirty="0"/>
              <a:t>In addition to the disparity of distribution between the rod and cone cells, our eyes have two additional problems:</a:t>
            </a:r>
          </a:p>
          <a:p>
            <a:endParaRPr lang="en-US" dirty="0"/>
          </a:p>
          <a:p>
            <a:r>
              <a:rPr lang="en-US" dirty="0"/>
              <a:t>First, the retina is behind its supplying blood vessels. In other words, it is similar to putting the circuitry on the sensor. If we make a tiny hole in a piece of paper, hold it up to the light (e.g., a candle), and then move it around our eyes, we can cast shadows on these veins and see them. These veins are all over our vision, yet we cannot see them. All thanks to our brains!</a:t>
            </a:r>
          </a:p>
          <a:p>
            <a:endParaRPr lang="en-US" dirty="0"/>
          </a:p>
          <a:p>
            <a:r>
              <a:rPr lang="en-US" dirty="0"/>
              <a:t>Secondly, the wires connecting the eyes and the brain are located right in the middle of our vision. So in reality, we have a giant blind spot in our field of vision. Again, we don’t see it because our clever brain edits it out!</a:t>
            </a:r>
          </a:p>
        </p:txBody>
      </p:sp>
    </p:spTree>
    <p:extLst>
      <p:ext uri="{BB962C8B-B14F-4D97-AF65-F5344CB8AC3E}">
        <p14:creationId xmlns:p14="http://schemas.microsoft.com/office/powerpoint/2010/main" val="283628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4126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IE" dirty="0"/>
          </a:p>
          <a:p>
            <a:r>
              <a:rPr lang="en-IE" dirty="0"/>
              <a:t>When the eyes are moving, we become temporarily blinded. Thus, we spend on average 40 minutes completely blind.</a:t>
            </a:r>
          </a:p>
        </p:txBody>
      </p:sp>
    </p:spTree>
    <p:extLst>
      <p:ext uri="{BB962C8B-B14F-4D97-AF65-F5344CB8AC3E}">
        <p14:creationId xmlns:p14="http://schemas.microsoft.com/office/powerpoint/2010/main" val="575917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IE" dirty="0"/>
          </a:p>
          <a:p>
            <a:r>
              <a:rPr lang="en-IE" dirty="0"/>
              <a:t>Test 1: look at the cross in the middle of the picture and don’t move your eyes for 3-5 mins. What happens to the pink balls surrounding the cross?</a:t>
            </a:r>
          </a:p>
          <a:p>
            <a:r>
              <a:rPr lang="en-IE" dirty="0"/>
              <a:t>Spoiler Alert: these balls will fade away eventually. Once you start moving your eyes, the balls appear right back.</a:t>
            </a:r>
          </a:p>
          <a:p>
            <a:endParaRPr lang="en-IE" dirty="0"/>
          </a:p>
          <a:p>
            <a:r>
              <a:rPr lang="en-IE" dirty="0"/>
              <a:t>Test 2:  try to locate the points in the picture. What happens to them?</a:t>
            </a:r>
          </a:p>
          <a:p>
            <a:r>
              <a:rPr lang="en-IE" dirty="0"/>
              <a:t>Spoiler Alert: you may perceive that the points are moving, but these points are stationary. There are 12 points in the picture, and you can only see a small set of them because your eyes are saccading.  </a:t>
            </a:r>
          </a:p>
        </p:txBody>
      </p:sp>
    </p:spTree>
    <p:extLst>
      <p:ext uri="{BB962C8B-B14F-4D97-AF65-F5344CB8AC3E}">
        <p14:creationId xmlns:p14="http://schemas.microsoft.com/office/powerpoint/2010/main" val="80289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Tree>
    <p:extLst>
      <p:ext uri="{BB962C8B-B14F-4D97-AF65-F5344CB8AC3E}">
        <p14:creationId xmlns:p14="http://schemas.microsoft.com/office/powerpoint/2010/main" val="179298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71394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IE" dirty="0"/>
          </a:p>
          <a:p>
            <a:r>
              <a:rPr lang="en-IE" dirty="0"/>
              <a:t>According to biologists, 60% of our brain is involved with vision. In other words, we are visual creatures.</a:t>
            </a:r>
          </a:p>
        </p:txBody>
      </p:sp>
    </p:spTree>
    <p:extLst>
      <p:ext uri="{BB962C8B-B14F-4D97-AF65-F5344CB8AC3E}">
        <p14:creationId xmlns:p14="http://schemas.microsoft.com/office/powerpoint/2010/main" val="289498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3013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2d11cad3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2d11cad3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US" dirty="0"/>
          </a:p>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In an imaging system, the image’s quality depends on the amount of light in the environment and how much of the light is captured by the camera system. </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dirty="0"/>
          </a:p>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Three main components directly affect image quality are:</a:t>
            </a:r>
          </a:p>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(1) the optics which control how much light hits the sensor, </a:t>
            </a:r>
            <a:br>
              <a:rPr lang="en-US" dirty="0"/>
            </a:br>
            <a:r>
              <a:rPr lang="en-US" dirty="0"/>
              <a:t>(2) the sensor (CMOS or CCD) which converts the light into electrons, </a:t>
            </a:r>
          </a:p>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(3) the image processor - consisting of an Analog-to-Digital converter (ADC) and an image signal processor (ISP) - which converts the electrons into numerical </a:t>
            </a:r>
            <a:r>
              <a:rPr lang="en-US" dirty="0" err="1"/>
              <a:t>colour</a:t>
            </a:r>
            <a:r>
              <a:rPr lang="en-US" dirty="0"/>
              <a:t> values. </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dirty="0"/>
          </a:p>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Using this framework (environment, optics, sensor, image processor), we can examine the variables that affect the image quality and at what stages they occur.</a:t>
            </a:r>
          </a:p>
          <a:p>
            <a:endParaRPr lang="en-US" dirty="0"/>
          </a:p>
        </p:txBody>
      </p:sp>
    </p:spTree>
    <p:extLst>
      <p:ext uri="{BB962C8B-B14F-4D97-AF65-F5344CB8AC3E}">
        <p14:creationId xmlns:p14="http://schemas.microsoft.com/office/powerpoint/2010/main" val="1093185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2d11cad3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92d11cad3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Direct Light: light rays propagate directly into the system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Diffuse/Ambient Light: light rays bounce multiple times across the scene before propagating into the system.</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f72a0a98f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f72a0a98f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US" b="0" i="0" dirty="0">
              <a:solidFill>
                <a:srgbClr val="000000"/>
              </a:solidFill>
              <a:effectLst/>
              <a:latin typeface="Independent"/>
            </a:endParaRPr>
          </a:p>
          <a:p>
            <a:pPr marL="0" lvl="0" indent="0" algn="l" rtl="0">
              <a:spcBef>
                <a:spcPts val="0"/>
              </a:spcBef>
              <a:spcAft>
                <a:spcPts val="0"/>
              </a:spcAft>
              <a:buNone/>
            </a:pPr>
            <a:r>
              <a:rPr lang="en-US" b="0" i="0" dirty="0">
                <a:solidFill>
                  <a:srgbClr val="000000"/>
                </a:solidFill>
                <a:effectLst/>
                <a:latin typeface="Independent"/>
              </a:rPr>
              <a:t>Interestingly, we use a candle as our reference point for lumen (1 lumen = 1 candela x 1 square radians). </a:t>
            </a:r>
          </a:p>
          <a:p>
            <a:pPr marL="0" lvl="0" indent="0" algn="l" rtl="0">
              <a:spcBef>
                <a:spcPts val="0"/>
              </a:spcBef>
              <a:spcAft>
                <a:spcPts val="0"/>
              </a:spcAft>
              <a:buNone/>
            </a:pPr>
            <a:endParaRPr lang="en-US" b="0" i="0" dirty="0">
              <a:solidFill>
                <a:srgbClr val="000000"/>
              </a:solidFill>
              <a:effectLst/>
              <a:latin typeface="Independent"/>
            </a:endParaRPr>
          </a:p>
          <a:p>
            <a:pPr marL="0" lvl="0" indent="0" algn="l" rtl="0">
              <a:spcBef>
                <a:spcPts val="0"/>
              </a:spcBef>
              <a:spcAft>
                <a:spcPts val="0"/>
              </a:spcAft>
              <a:buNone/>
            </a:pPr>
            <a:r>
              <a:rPr lang="en-US" b="0" i="0" dirty="0">
                <a:solidFill>
                  <a:srgbClr val="000000"/>
                </a:solidFill>
                <a:effectLst/>
                <a:latin typeface="Independent"/>
              </a:rPr>
              <a:t>Fun fact: the farthest distance a human eye can detect a candle flame is 2.76 kilometers.</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92d11cad3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92d11cad3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endParaRPr lang="en-US" dirty="0"/>
          </a:p>
          <a:p>
            <a:pPr marL="0" lvl="0" indent="0" algn="l" rtl="0">
              <a:spcBef>
                <a:spcPts val="0"/>
              </a:spcBef>
              <a:spcAft>
                <a:spcPts val="0"/>
              </a:spcAft>
              <a:buNone/>
            </a:pPr>
            <a:r>
              <a:rPr lang="en-US" dirty="0"/>
              <a:t>When we point our camera directly at the light source – our sunlight, which is about &gt; 100,000 lux – the regions near the light source will be over-exposed while other regions are under-exposed.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can start seeing the textures if we use the software to compensate. For example, we can see that the road has a different texture than the grass. We can see that the lamppost casts a shadow on the road. We can see the reflections from the car, etc.</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2d11cad3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2d11cad3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br>
              <a:rPr lang="en-US" dirty="0"/>
            </a:br>
            <a:r>
              <a:rPr lang="en-US" dirty="0"/>
              <a:t>When our camera only captures diffuse/ambient light, we can clearly see there is a massive drop in brightness.</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dirty="0"/>
          </a:p>
          <a:p>
            <a:pPr marL="0" marR="0" lvl="0" indent="0" algn="l" defTabSz="228600" rtl="0" eaLnBrk="1" fontAlgn="auto" latinLnBrk="0" hangingPunct="1">
              <a:lnSpc>
                <a:spcPct val="117999"/>
              </a:lnSpc>
              <a:spcBef>
                <a:spcPts val="0"/>
              </a:spcBef>
              <a:spcAft>
                <a:spcPts val="0"/>
              </a:spcAft>
              <a:buClrTx/>
              <a:buSzTx/>
              <a:buFontTx/>
              <a:buNone/>
              <a:tabLst/>
              <a:defRPr/>
            </a:pPr>
            <a:r>
              <a:rPr lang="en-US" dirty="0"/>
              <a:t>Overall, the textures of our image become smoother.</a:t>
            </a: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f72a0a98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f72a0a98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dirty="0"/>
              <a:t>Direct light vs. Diffused light. The type of lighting conditions dictates what we want to see.</a:t>
            </a:r>
            <a:endParaRPr lang="en-IE"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Tree>
    <p:extLst>
      <p:ext uri="{BB962C8B-B14F-4D97-AF65-F5344CB8AC3E}">
        <p14:creationId xmlns:p14="http://schemas.microsoft.com/office/powerpoint/2010/main" val="2407634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2d11cad3a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92d11cad3a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2ee08195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2ee08195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i="0" dirty="0">
                <a:solidFill>
                  <a:srgbClr val="202124"/>
                </a:solidFill>
                <a:effectLst/>
                <a:latin typeface="arial" panose="020B0604020202020204" pitchFamily="34" charset="0"/>
              </a:rPr>
              <a:t>More context:</a:t>
            </a:r>
            <a:br>
              <a:rPr lang="en-US" dirty="0"/>
            </a:br>
            <a:r>
              <a:rPr lang="en-US" dirty="0"/>
              <a:t>According to Planck’s Law, everything that has a temperature greater than 0 K (Absolute Zero) emits radiation in the form of photons. Since our photo sensors are hyper-sensitive, they can capture photons emitted from any object, ranging from the surrounding environment to the camera.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Additionally, our sensors are semiconductor devices meaning their performance is significantly affected by their operating temperature, which in turn is affected by the environmental temperature.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edb9eb0b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edb9eb0b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 direct light source can illuminate features on an object but will also cast shadows. Moreover, if the light rays directly strike the lens, it can also generate lens flare.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Ambient/diffused lighting in the scene will illuminate all objects equally but will also diffuse (a.k.a. blur) the edges of features.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Movement: if either an object or the camera moves while the light is being recorded by the sensor then the image will be blurred.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Camera temperature: semiconductor devices, such as a camera sensor, are affected by ambient radiation (a.k.a. heat).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Dark current is residual current in a photoelectric device when there is no illumination. More dark current will be generated as the heat increases. The result is noise in the image.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Particles and moisture in the air: dust and moisture can reduce the amount of ambient light and obscure light from the target object from reaching the sensor.</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8f68f864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8f68f864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More context:</a:t>
            </a:r>
            <a:br>
              <a:rPr lang="en-US" dirty="0"/>
            </a:br>
            <a:r>
              <a:rPr lang="en-US" dirty="0"/>
              <a:t>Why do we need optics? Light propagates in the free space thus hitting the object (e.g., a flower) and then bouncing in multiple directions. Imagine that we expose a sensor to capture these bouncing light rays to create an image of our flower. What we get is something blurry because light rays from any point in the flower are spreading all over the sensor. Thus, we need optics (e.g. just a tiny hole) to limit the number of light rays.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8f68f8640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8f68f864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More context:</a:t>
            </a:r>
          </a:p>
          <a:p>
            <a:pPr marL="0" lvl="0" indent="0" algn="l" rtl="0">
              <a:spcBef>
                <a:spcPts val="0"/>
              </a:spcBef>
              <a:spcAft>
                <a:spcPts val="0"/>
              </a:spcAft>
              <a:buNone/>
            </a:pPr>
            <a:r>
              <a:rPr lang="en-US" dirty="0"/>
              <a:t>How the pinhole camera model works:</a:t>
            </a:r>
          </a:p>
          <a:p>
            <a:pPr marL="0" lvl="0" indent="0" algn="l" rtl="0">
              <a:spcBef>
                <a:spcPts val="0"/>
              </a:spcBef>
              <a:spcAft>
                <a:spcPts val="0"/>
              </a:spcAft>
              <a:buNone/>
            </a:pPr>
            <a:r>
              <a:rPr lang="en-US" dirty="0"/>
              <a:t>(1) Diameter of the hole affects the clarity of the image on the projection screen: the smaller the hole, the sharper the image. However, once the hole reaches a critical small size, the image becomes fuzzy due to light interference.</a:t>
            </a:r>
            <a:br>
              <a:rPr lang="en-US" dirty="0"/>
            </a:br>
            <a:r>
              <a:rPr lang="en-US" dirty="0"/>
              <a:t>(2) The size of the image depends on the distance between the screen and the optics (focal length): the further the screen to the optics, the larger the image.</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f69b308f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f69b308f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More context:</a:t>
            </a:r>
          </a:p>
          <a:p>
            <a:pPr marL="0" lvl="0" indent="0" algn="l" rtl="0">
              <a:spcBef>
                <a:spcPts val="0"/>
              </a:spcBef>
              <a:spcAft>
                <a:spcPts val="0"/>
              </a:spcAft>
              <a:buNone/>
            </a:pPr>
            <a:r>
              <a:rPr lang="en-US" dirty="0"/>
              <a:t>The purpose of the lenses is to collect scattered light rays from the object and focus them back on the same spot in the sensor.</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f69b308f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f69b308f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a1b0ece1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a1b0ece1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33333"/>
                </a:solidFill>
                <a:effectLst/>
                <a:latin typeface="Roboto Condensed" panose="020B0604020202020204" pitchFamily="2" charset="0"/>
              </a:rPr>
              <a:t>More context:</a:t>
            </a:r>
          </a:p>
          <a:p>
            <a:pPr marL="0" lvl="0" indent="0" algn="l" rtl="0">
              <a:spcBef>
                <a:spcPts val="0"/>
              </a:spcBef>
              <a:spcAft>
                <a:spcPts val="0"/>
              </a:spcAft>
              <a:buNone/>
            </a:pPr>
            <a:r>
              <a:rPr lang="en-US" b="0" i="0" dirty="0">
                <a:solidFill>
                  <a:srgbClr val="333333"/>
                </a:solidFill>
                <a:effectLst/>
                <a:latin typeface="Roboto Condensed" panose="020B0604020202020204" pitchFamily="2" charset="0"/>
              </a:rPr>
              <a:t>Geometric distortion commonly occurs from aberrations near the edges of an image. It is usually caused by miscommunication between the sensor and the lens.</a:t>
            </a:r>
          </a:p>
          <a:p>
            <a:pPr marL="0" lvl="0" indent="0" algn="l" rtl="0">
              <a:spcBef>
                <a:spcPts val="0"/>
              </a:spcBef>
              <a:spcAft>
                <a:spcPts val="0"/>
              </a:spcAft>
              <a:buNone/>
            </a:pPr>
            <a:endParaRPr lang="en-US" b="0" i="0" dirty="0">
              <a:solidFill>
                <a:srgbClr val="333333"/>
              </a:solidFill>
              <a:effectLst/>
              <a:latin typeface="Roboto Condensed" panose="020B0604020202020204" pitchFamily="2" charset="0"/>
            </a:endParaRPr>
          </a:p>
          <a:p>
            <a:pPr marL="0" lvl="0" indent="0" algn="l" rtl="0">
              <a:spcBef>
                <a:spcPts val="0"/>
              </a:spcBef>
              <a:spcAft>
                <a:spcPts val="0"/>
              </a:spcAft>
              <a:buNone/>
            </a:pPr>
            <a:r>
              <a:rPr lang="en-US" b="0" i="0" dirty="0">
                <a:solidFill>
                  <a:srgbClr val="333333"/>
                </a:solidFill>
                <a:effectLst/>
                <a:latin typeface="Roboto Condensed" panose="020B0604020202020204" pitchFamily="2" charset="0"/>
              </a:rPr>
              <a:t>For barrel distortion, the reason is that the field of view of the lens is wider than the image sensor. Thus, the image looks like it has been squeezed and constricted to fit in the edges of the frame.</a:t>
            </a:r>
          </a:p>
          <a:p>
            <a:pPr marL="0" lvl="0" indent="0" algn="l" rtl="0">
              <a:spcBef>
                <a:spcPts val="0"/>
              </a:spcBef>
              <a:spcAft>
                <a:spcPts val="0"/>
              </a:spcAft>
              <a:buNone/>
            </a:pPr>
            <a:endParaRPr lang="en-US" b="0" i="0" dirty="0">
              <a:solidFill>
                <a:srgbClr val="333333"/>
              </a:solidFill>
              <a:effectLst/>
              <a:latin typeface="Roboto Condensed" panose="020B0604020202020204" pitchFamily="2" charset="0"/>
            </a:endParaRPr>
          </a:p>
          <a:p>
            <a:pPr marL="0" lvl="0" indent="0" algn="l" rtl="0">
              <a:spcBef>
                <a:spcPts val="0"/>
              </a:spcBef>
              <a:spcAft>
                <a:spcPts val="0"/>
              </a:spcAft>
              <a:buNone/>
            </a:pPr>
            <a:r>
              <a:rPr lang="en-US" b="0" i="0" dirty="0">
                <a:solidFill>
                  <a:srgbClr val="333333"/>
                </a:solidFill>
                <a:effectLst/>
                <a:latin typeface="Roboto Condensed" panose="020B0604020202020204" pitchFamily="2" charset="0"/>
              </a:rPr>
              <a:t>For pincushion distortion, the reason is due to </a:t>
            </a:r>
            <a:r>
              <a:rPr lang="en-US" b="0" i="0" dirty="0">
                <a:solidFill>
                  <a:srgbClr val="000000"/>
                </a:solidFill>
                <a:effectLst/>
                <a:latin typeface="Helvetica" panose="020B0604020202020204" pitchFamily="34" charset="0"/>
              </a:rPr>
              <a:t>the increased magnification on parts of the image closest to the edge of the frame</a:t>
            </a:r>
            <a:r>
              <a:rPr lang="en-US" b="0" i="0" dirty="0">
                <a:solidFill>
                  <a:srgbClr val="333333"/>
                </a:solidFill>
                <a:effectLst/>
                <a:latin typeface="Roboto Condensed" panose="020B0604020202020204" pitchFamily="2" charset="0"/>
              </a:rPr>
              <a:t>.</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fa627bab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7fa627bab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More context:</a:t>
            </a:r>
          </a:p>
          <a:p>
            <a:pPr marL="0" lvl="0" indent="0" algn="l" rtl="0">
              <a:spcBef>
                <a:spcPts val="0"/>
              </a:spcBef>
              <a:spcAft>
                <a:spcPts val="0"/>
              </a:spcAft>
              <a:buNone/>
            </a:pPr>
            <a:r>
              <a:rPr lang="en-US" dirty="0"/>
              <a:t>Pincushion distortion is where straight lines bend inward to the </a:t>
            </a:r>
            <a:r>
              <a:rPr lang="en-US" dirty="0" err="1"/>
              <a:t>centre</a:t>
            </a:r>
            <a:r>
              <a:rPr lang="en-US" dirty="0"/>
              <a:t> of the image. Pincushion commonly occurs in the telephoto lens (e.g., Nikon 70-200 mm).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Barrel distortion is where straight lines bend outward from the </a:t>
            </a:r>
            <a:r>
              <a:rPr lang="en-US" dirty="0" err="1"/>
              <a:t>centre</a:t>
            </a:r>
            <a:r>
              <a:rPr lang="en-US" dirty="0"/>
              <a:t> of the image. Barrel distortion commonly occurs in the wide-angle lens (e.g., Nikon 24-70 mm lens).</a:t>
            </a:r>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f69b308f8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f69b308f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More context:</a:t>
            </a:r>
          </a:p>
          <a:p>
            <a:pPr marL="0" lvl="0" indent="0" algn="l" rtl="0">
              <a:spcBef>
                <a:spcPts val="0"/>
              </a:spcBef>
              <a:spcAft>
                <a:spcPts val="0"/>
              </a:spcAft>
              <a:buNone/>
            </a:pPr>
            <a:r>
              <a:rPr lang="en-GB" dirty="0"/>
              <a:t>Chromatic aberration: when a light ray travels from one medium (free space) to another (lens), it will be diffracted because there is a mismatch in refractive index between two media. Each wavelength of light will be diffracted differently.</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8943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fa627bab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fa627bab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p>
          <a:p>
            <a:pPr marL="0" marR="0" lvl="0" indent="0" algn="l" defTabSz="228600" rtl="0" eaLnBrk="1" fontAlgn="auto" latinLnBrk="0" hangingPunct="1">
              <a:lnSpc>
                <a:spcPct val="117999"/>
              </a:lnSpc>
              <a:spcBef>
                <a:spcPts val="0"/>
              </a:spcBef>
              <a:spcAft>
                <a:spcPts val="0"/>
              </a:spcAft>
              <a:buClrTx/>
              <a:buSzTx/>
              <a:buFontTx/>
              <a:buNone/>
              <a:tabLst/>
              <a:defRPr/>
            </a:pPr>
            <a:r>
              <a:rPr lang="en-GB" dirty="0"/>
              <a:t>Lateral Chromatic Aberration: basically, different wavelength focuses at different distances along the optical axis. It is easy to fix this type of aberration.</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GB" dirty="0"/>
          </a:p>
          <a:p>
            <a:pPr marL="0" marR="0" lvl="0" indent="0" algn="l" defTabSz="228600" rtl="0" eaLnBrk="1" fontAlgn="auto" latinLnBrk="0" hangingPunct="1">
              <a:lnSpc>
                <a:spcPct val="117999"/>
              </a:lnSpc>
              <a:spcBef>
                <a:spcPts val="0"/>
              </a:spcBef>
              <a:spcAft>
                <a:spcPts val="0"/>
              </a:spcAft>
              <a:buClrTx/>
              <a:buSzTx/>
              <a:buFontTx/>
              <a:buNone/>
              <a:tabLst/>
              <a:defRPr/>
            </a:pPr>
            <a:r>
              <a:rPr lang="en-GB" dirty="0"/>
              <a:t>Axial Chromatic Aberration: basically, different wavelength focuses at different positions along the optical plane. It is much harder to fix this type of aberration.</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2d11cad3a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2d11cad3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1600"/>
              </a:spcBef>
              <a:spcAft>
                <a:spcPts val="0"/>
              </a:spcAft>
              <a:buClrTx/>
              <a:buSzTx/>
              <a:buFontTx/>
              <a:buNone/>
              <a:tabLst/>
              <a:defRPr/>
            </a:pPr>
            <a:r>
              <a:rPr lang="en-GB" b="1" dirty="0"/>
              <a:t>More context:</a:t>
            </a:r>
            <a:endParaRPr lang="en-GB" dirty="0"/>
          </a:p>
          <a:p>
            <a:pPr marL="0" lvl="0" indent="0" algn="l" rtl="0">
              <a:spcBef>
                <a:spcPts val="1600"/>
              </a:spcBef>
              <a:spcAft>
                <a:spcPts val="0"/>
              </a:spcAft>
              <a:buNone/>
            </a:pPr>
            <a:r>
              <a:rPr lang="en-GB" dirty="0"/>
              <a:t>Each lens has a different field of view (FOV), and that leads to distortion. This distortion leads to a zooming effect on the captured image.</a:t>
            </a:r>
          </a:p>
          <a:p>
            <a:pPr marL="0" lvl="0" indent="0" algn="l" rtl="0">
              <a:spcBef>
                <a:spcPts val="1600"/>
              </a:spcBef>
              <a:spcAft>
                <a:spcPts val="0"/>
              </a:spcAft>
              <a:buNone/>
            </a:pPr>
            <a:endParaRPr lang="en-GB" dirty="0"/>
          </a:p>
          <a:p>
            <a:pPr marL="0" lvl="0" indent="0" algn="l" rtl="0">
              <a:spcBef>
                <a:spcPts val="1600"/>
              </a:spcBef>
              <a:spcAft>
                <a:spcPts val="0"/>
              </a:spcAft>
              <a:buNone/>
            </a:pPr>
            <a:r>
              <a:rPr lang="en-GB" dirty="0"/>
              <a:t>A large FOV lens is good for tracking (e.g., object tracking).</a:t>
            </a:r>
          </a:p>
          <a:p>
            <a:pPr marL="0" marR="0" lvl="0" indent="0" algn="l" defTabSz="228600" rtl="0" eaLnBrk="1" fontAlgn="auto" latinLnBrk="0" hangingPunct="1">
              <a:lnSpc>
                <a:spcPct val="117999"/>
              </a:lnSpc>
              <a:spcBef>
                <a:spcPts val="1600"/>
              </a:spcBef>
              <a:spcAft>
                <a:spcPts val="0"/>
              </a:spcAft>
              <a:buClrTx/>
              <a:buSzTx/>
              <a:buFontTx/>
              <a:buNone/>
              <a:tabLst/>
              <a:defRPr/>
            </a:pPr>
            <a:r>
              <a:rPr lang="en-US" dirty="0"/>
              <a:t>A small FOV lens is good for low distortion, flare control</a:t>
            </a:r>
            <a:r>
              <a:rPr lang="en-GB" dirty="0"/>
              <a:t>, and cost reduction.</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a1b0ece1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a1b0ece1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GB" dirty="0"/>
          </a:p>
          <a:p>
            <a:pPr marL="0" lvl="0" indent="0" algn="l" rtl="0">
              <a:spcBef>
                <a:spcPts val="0"/>
              </a:spcBef>
              <a:spcAft>
                <a:spcPts val="0"/>
              </a:spcAft>
              <a:buNone/>
            </a:pPr>
            <a:r>
              <a:rPr lang="en-GB" dirty="0"/>
              <a:t>Vignetting: the edges look darker than the rest of the image. The reason is that at the edge of the lens, less light is coming to the sensor.</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2d11cad3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92d11cad3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The size of the aperture is determined by the ratio between the focal length and a constant. Hence, the smaller the constant the greater the diameter. The constant here is determined as an exponent of the square root of 2 - sqrt(2)^n.</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r>
              <a:rPr lang="en-US" dirty="0"/>
              <a:t>Smaller aperture – greater depth of field: you can see both foreground and background.</a:t>
            </a:r>
          </a:p>
        </p:txBody>
      </p:sp>
    </p:spTree>
    <p:extLst>
      <p:ext uri="{BB962C8B-B14F-4D97-AF65-F5344CB8AC3E}">
        <p14:creationId xmlns:p14="http://schemas.microsoft.com/office/powerpoint/2010/main" val="2942671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9a5b6396b5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9a5b6396b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Rolling shutter operates similarly to a blinder: the light will be blocked line by line.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Global shutter operates similarly to a curtain: the light will be completely blocked.</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7f69b308f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7f69b308f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If the shutter speed is slower than the movement speed, what we get is some weird artefacts.</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BDC1C6"/>
                </a:solidFill>
                <a:effectLst/>
                <a:latin typeface="arial" panose="020B0604020202020204" pitchFamily="34" charset="0"/>
              </a:rPr>
              <a:t>A global shutter is used for capturing moving objects while a rolling shutter is used for capturing still images. Hence, high-end cameras capable of capturing moving objects in nanoseconds employ a global shutter, while normal DSLR cameras opt for primarily rolling shutters.</a:t>
            </a:r>
            <a:endParaRPr b="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edb9eb0b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edb9eb0b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GB" dirty="0"/>
          </a:p>
          <a:p>
            <a:pPr marL="0" lvl="0" indent="0" algn="l" rtl="0">
              <a:spcBef>
                <a:spcPts val="0"/>
              </a:spcBef>
              <a:spcAft>
                <a:spcPts val="0"/>
              </a:spcAft>
              <a:buNone/>
            </a:pPr>
            <a:r>
              <a:rPr lang="en-GB" dirty="0"/>
              <a:t>(1) Lens Distortion: the sole purpose of a lens is to focus more light onto the sensor. It accomplishes this by bending the light it captures inwards onto the sensor. This results in a geometric distortion of the resulting image. </a:t>
            </a:r>
          </a:p>
          <a:p>
            <a:pPr marL="228600" lvl="0" indent="-228600" algn="l" rtl="0">
              <a:spcBef>
                <a:spcPts val="0"/>
              </a:spcBef>
              <a:spcAft>
                <a:spcPts val="0"/>
              </a:spcAft>
              <a:buAutoNum type="arabicParenBoth"/>
            </a:pPr>
            <a:endParaRPr lang="en-GB" dirty="0"/>
          </a:p>
          <a:p>
            <a:pPr marL="0" lvl="0" indent="0" algn="l" rtl="0">
              <a:spcBef>
                <a:spcPts val="0"/>
              </a:spcBef>
              <a:spcAft>
                <a:spcPts val="0"/>
              </a:spcAft>
              <a:buNone/>
            </a:pPr>
            <a:r>
              <a:rPr lang="en-GB" dirty="0"/>
              <a:t>(2) Lens aberrations: the result of defects during manufacturing processes; it introduces noise and distortion into the image. While geometric distortions can be remedied easily through mathematical modelling, lens aberrations cannot.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(3) Aperture: the aperture controls the amount of light that can reach the sensor. A large aperture will allow more light to reach the sensor and reduce shutter times but there will be a shallower depth of field, i.e., the light entering the sensor will be diffuse and blurring will occur in the background and foreground. A small aperture will require longer shutter times but the light will be collimated, i.e., the light rays will be parallel. Collimated light results in a greater depth of field.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(4) Shutter: the shutter controls the amount of time that the sensor captures light. In modern electronic equipment, the shutter is normally electronic but mechanical shutters are still used in high-end equipment. There are two main types of shutter systems, global and rolling. The light to the sensor can be entirely blocked (global) or line by line (rolling). Rolling shutters can cause skew and warping defects due to the scene changing as the information is recorded while global shutters have a lower frame rate. The type of shutter is normally dependent on the sensor technology. CMOS uses a rolling shutter and CCD uses a global shutter, although there are exceptions.</a:t>
            </a:r>
            <a:endParaRPr dirty="0"/>
          </a:p>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2ee081950_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72ee081950_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rtl="0"/>
            <a:r>
              <a:rPr lang="en-US" dirty="0"/>
              <a:t>CCD offers incredible quality and low noise. However, it comes with a trade-off of being expensive, high power usage, and slow speed because it has one-by-one readout of pixel values.</a:t>
            </a:r>
          </a:p>
          <a:p>
            <a:pPr rtl="0"/>
            <a:endParaRPr lang="en-US" dirty="0"/>
          </a:p>
          <a:p>
            <a:pPr rtl="0"/>
            <a:r>
              <a:rPr lang="en-US" dirty="0"/>
              <a:t>CMOS is cheaper but noisier. Yet, it offers many advantages such as perfect readout of pixel values and low power usage.</a:t>
            </a:r>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2ee081950_7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2ee081950_7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The sensor operates under the principle of that it converts photons into electrons (a.k.a. current).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Imagine light incoming to the sensor, as soon as the shutter opens, which is identical to that of rain filling a series of buckets. In CCD, it simply is the water contents are passed along the buckets, and at the edge, the contents are read by circuitry.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CMOS, on the other hand, each bucket comes with its measurement.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9063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72ee081950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72ee081950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Smaller size means a smaller area to capture light meaning lower quality (in terms of definition) image.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CCD is commonly employed in the telescope (e.g., the sensor behind the James Webb telescope is a giant CCD).</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7edb9eb0b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7edb9eb0b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GB" dirty="0"/>
          </a:p>
          <a:p>
            <a:pPr marL="0" lvl="0" indent="0" algn="l" rtl="0">
              <a:spcBef>
                <a:spcPts val="0"/>
              </a:spcBef>
              <a:spcAft>
                <a:spcPts val="0"/>
              </a:spcAft>
              <a:buNone/>
            </a:pPr>
            <a:r>
              <a:rPr lang="en-GB" dirty="0"/>
              <a:t>The sensor can only read light intensity. Thus, if we want to read colours, we need to place a colour filter array (CFA) on top of the CCD/CMOS.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Common CFA employed is the Bayer filter. In this filter, the red/green/blue light ray is filtered to create a specific pattern accordingly. The interesting part of the Bayer Filter is that the amount of green patterns is always greater than that of red and blue. The reason for this disparity is that our eyes are hyper-sensitive to greenish colours.</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fa627bab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7fa627bab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92d11cad3a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92d11cad3a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92d11cad3a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92d11cad3a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92d11cad3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92d11cad3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2d11cad3a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2d11cad3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44ab9382769dee2a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44ab9382769dee2a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92d11cad3a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92d11cad3a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GB" dirty="0"/>
          </a:p>
          <a:p>
            <a:pPr marL="0" lvl="0" indent="0" algn="l" rtl="0">
              <a:spcBef>
                <a:spcPts val="0"/>
              </a:spcBef>
              <a:spcAft>
                <a:spcPts val="0"/>
              </a:spcAft>
              <a:buNone/>
            </a:pPr>
            <a:r>
              <a:rPr lang="en-GB" dirty="0"/>
              <a:t>(1) Sensor size: The size of a sensor ultimately determines how much light, and therefore information, is used to create an image. While smaller sensors can be used to output the same number of pixels, a larger sensor area will improve the dynamic range, reduce noise and improve low-light performance. </a:t>
            </a:r>
          </a:p>
          <a:p>
            <a:pPr marL="228600" lvl="0" indent="-228600" algn="l" rtl="0">
              <a:spcBef>
                <a:spcPts val="0"/>
              </a:spcBef>
              <a:spcAft>
                <a:spcPts val="0"/>
              </a:spcAft>
              <a:buAutoNum type="arabicParenBoth"/>
            </a:pPr>
            <a:endParaRPr lang="en-GB" dirty="0"/>
          </a:p>
          <a:p>
            <a:pPr marL="0" lvl="0" indent="0" algn="l" rtl="0">
              <a:spcBef>
                <a:spcPts val="0"/>
              </a:spcBef>
              <a:spcAft>
                <a:spcPts val="0"/>
              </a:spcAft>
              <a:buNone/>
            </a:pPr>
            <a:r>
              <a:rPr lang="en-GB" dirty="0"/>
              <a:t>(2) Sensor type: the two primary digital sensors are Charge Coupled Device (CCD) and Complimentary Metal-Oxide Semiconductor (CMOS). CCD sensors initially dominated due to the high quality of the image and simpler fabrication techniques. As lithography technology improves, CMOS sensors took over due to their lower cost of manufacture, lower power consumption and camera-on-a-chip integration. Most sensors found in commercial products now use CMOS technology.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(3) ISO grain: it represents a digital sensor’s sensitivity to light. A high ISO means that the sensor will record photons in low light conditions but it also introduces noise on the output, called grain.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(4) Dynamic range: the range of light levels a camera can capture. Normally if a scene has a large variance in lighting conditions, such as the sun in frame and dark shaded areas, the image will either contain overexposed or underexposed regions in the image. Overexposure can result in a washout, where subtle changes can all be recorded as a single colour or bloom where the charge bleeds across to other pixels and spreads out.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(4) Sharpness: sharpness is a function of the resolution and the acutance. Resolution is defined as the number of cells on the image sensor, which is analogous to pixel count. Acutance is the transition between one edge and another. The issue is when the edge changes from one brightness to another. This is normally affected by the anti-aliasing filter of the camera.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8a1b0ece1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8a1b0ece1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EB464-F905-464A-A8F7-22B268DD5C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9409327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44ab9382769dee2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44ab9382769dee2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975c6e4dd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975c6e4dd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We need to get a certain amount of light to enter to let the camera works. This means we need to manually set these three variables: aperture, shutter, and ISO.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say we want to capture a landscape image; thus, we need to set a small aperture. In modern cameras, we can select an option called aperture priority: we only need to aperture, and the other two variables will be automatically determined. That is the principle of auto-exposure.</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9a5b6396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9a5b6396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err="1"/>
              <a:t>Colour</a:t>
            </a:r>
            <a:r>
              <a:rPr lang="en-US" dirty="0"/>
              <a:t> Constancy: consider two points A and B, we know that A should have a different colour than that of B because B is overshadowed by an object. However, when we segment these two points and consider them independent of the surroundings, these two points surprisingly have the same </a:t>
            </a:r>
            <a:r>
              <a:rPr lang="en-GB" noProof="1"/>
              <a:t>colour</a:t>
            </a:r>
            <a:r>
              <a:rPr lang="en-US" dirty="0"/>
              <a:t>. The reason for this is because of our brain trying to fill the gaps. </a:t>
            </a: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92d11cad3a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92d11cad3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p>
          <a:p>
            <a:pPr marL="0" lvl="0" indent="0" algn="l" rtl="0">
              <a:spcBef>
                <a:spcPts val="0"/>
              </a:spcBef>
              <a:spcAft>
                <a:spcPts val="0"/>
              </a:spcAft>
              <a:buNone/>
            </a:pPr>
            <a:r>
              <a:rPr lang="en-US" b="0" i="0" dirty="0">
                <a:solidFill>
                  <a:srgbClr val="FFFFFF"/>
                </a:solidFill>
                <a:effectLst/>
                <a:latin typeface="verdana" panose="020B0604030504040204" pitchFamily="34" charset="0"/>
              </a:rPr>
              <a:t>White balance (WB) is the process of removing unrealistic </a:t>
            </a:r>
            <a:r>
              <a:rPr lang="en-US" b="0" i="0" dirty="0" err="1">
                <a:solidFill>
                  <a:srgbClr val="FFFFFF"/>
                </a:solidFill>
                <a:effectLst/>
                <a:latin typeface="verdana" panose="020B0604030504040204" pitchFamily="34" charset="0"/>
              </a:rPr>
              <a:t>colour</a:t>
            </a:r>
            <a:r>
              <a:rPr lang="en-US" b="0" i="0" dirty="0">
                <a:solidFill>
                  <a:srgbClr val="FFFFFF"/>
                </a:solidFill>
                <a:effectLst/>
                <a:latin typeface="verdana" panose="020B0604030504040204" pitchFamily="34" charset="0"/>
              </a:rPr>
              <a:t> casts. Hence, auto white balance (AWB) is to do this process automatically. To do so: first, we add up all the colours presented in the image, and then we look at the average </a:t>
            </a:r>
            <a:r>
              <a:rPr lang="en-US" b="0" i="0" dirty="0" err="1">
                <a:solidFill>
                  <a:srgbClr val="FFFFFF"/>
                </a:solidFill>
                <a:effectLst/>
                <a:latin typeface="verdana" panose="020B0604030504040204" pitchFamily="34" charset="0"/>
              </a:rPr>
              <a:t>colour</a:t>
            </a:r>
            <a:r>
              <a:rPr lang="en-US" b="0" i="0" dirty="0">
                <a:solidFill>
                  <a:srgbClr val="FFFFFF"/>
                </a:solidFill>
                <a:effectLst/>
                <a:latin typeface="verdana" panose="020B0604030504040204" pitchFamily="34" charset="0"/>
              </a:rPr>
              <a:t>. We then assume the average </a:t>
            </a:r>
            <a:r>
              <a:rPr lang="en-US" b="0" i="0" dirty="0" err="1">
                <a:solidFill>
                  <a:srgbClr val="FFFFFF"/>
                </a:solidFill>
                <a:effectLst/>
                <a:latin typeface="verdana" panose="020B0604030504040204" pitchFamily="34" charset="0"/>
              </a:rPr>
              <a:t>colour</a:t>
            </a:r>
            <a:r>
              <a:rPr lang="en-US" b="0" i="0" dirty="0">
                <a:solidFill>
                  <a:srgbClr val="FFFFFF"/>
                </a:solidFill>
                <a:effectLst/>
                <a:latin typeface="verdana" panose="020B0604030504040204" pitchFamily="34" charset="0"/>
              </a:rPr>
              <a:t>: it should be grey since the sum of all colours ideally yields a greyish </a:t>
            </a:r>
            <a:r>
              <a:rPr lang="en-US" b="0" i="0" dirty="0" err="1">
                <a:solidFill>
                  <a:srgbClr val="FFFFFF"/>
                </a:solidFill>
                <a:effectLst/>
                <a:latin typeface="verdana" panose="020B0604030504040204" pitchFamily="34" charset="0"/>
              </a:rPr>
              <a:t>colour</a:t>
            </a:r>
            <a:r>
              <a:rPr lang="en-US" b="0" i="0" dirty="0">
                <a:solidFill>
                  <a:srgbClr val="FFFFFF"/>
                </a:solidFill>
                <a:effectLst/>
                <a:latin typeface="verdana" panose="020B0604030504040204" pitchFamily="34" charset="0"/>
              </a:rPr>
              <a:t>. After making an assumption, we then scale up all the colours. </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975c6e4dd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975c6e4dd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One interesting case happened in Oregon: when a wildfire stroke in Oregon, the intensity of the wildfire made everything look red. However, when the person captured an image and then applied AWB, the result turned out completely different. This is because when the controller analyzed the overall image, it assumed that the theme (the dominant colour) should not be read – it should be grey instead. </a:t>
            </a: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a5b6396b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9a5b6396b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Different settings here means the result of the sum of all colours. For example, in the tungsten settings, the sum of all colours will be a light cyan colour.</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975c6e4dd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975c6e4dd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To get good quality, the distance between the lens and the sensor has to be at an appropriate value.</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98f68f864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98f68f864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Normal image: high contrast (there is a significant difference between the foreground and the background) meaning wide histogram.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Blur image: low contrast meaning narrow histogram.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Contrast Detection: the lens is brutally moved back and forth until the recorded histogram range is maximized appropriately.</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2d11cad3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2d11cad3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Phase Detection: the light that passes through the extreme sides of the lens is evaluated by image sensors. Based on how the light reaches the image sensors, the controller adjusts until the two profiles yielded by these ‘secondary’ sensors are in phase with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reality, most DSLR cameras use phase detection because it is the faster method.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7f69b308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7f69b308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The interesting part is that the reason why the cameras in our smartphones are capable of capturing astounding images is solely due to the advancements in ISP.</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Tree>
    <p:extLst>
      <p:ext uri="{BB962C8B-B14F-4D97-AF65-F5344CB8AC3E}">
        <p14:creationId xmlns:p14="http://schemas.microsoft.com/office/powerpoint/2010/main" val="20002893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7f69b308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7f69b308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52017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7fb2a9384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7fb2a9384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7fb2a9384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7fb2a9384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7fb2a9384d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7fb2a9384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7f69b308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7f69b308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83127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975c6e4dd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975c6e4dd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9a5b6396b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9a5b6396b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Y: luminance channel, i.e., physical linear-space brightness.</a:t>
            </a:r>
          </a:p>
          <a:p>
            <a:pPr marL="0" lvl="0" indent="0" algn="l" rtl="0">
              <a:spcBef>
                <a:spcPts val="0"/>
              </a:spcBef>
              <a:spcAft>
                <a:spcPts val="0"/>
              </a:spcAft>
              <a:buNone/>
            </a:pPr>
            <a:endParaRPr lang="en-US" b="0" i="0" dirty="0">
              <a:solidFill>
                <a:srgbClr val="202122"/>
              </a:solidFill>
              <a:effectLst/>
              <a:latin typeface="Arial" panose="020B0604020202020204" pitchFamily="34" charset="0"/>
            </a:endParaRPr>
          </a:p>
          <a:p>
            <a:pPr marL="0" lvl="0" indent="0" algn="l" rtl="0">
              <a:spcBef>
                <a:spcPts val="0"/>
              </a:spcBef>
              <a:spcAft>
                <a:spcPts val="0"/>
              </a:spcAft>
              <a:buNone/>
            </a:pPr>
            <a:r>
              <a:rPr lang="en-US" b="0" i="0" dirty="0">
                <a:solidFill>
                  <a:srgbClr val="202122"/>
                </a:solidFill>
                <a:effectLst/>
                <a:latin typeface="Arial" panose="020B0604020202020204" pitchFamily="34" charset="0"/>
              </a:rPr>
              <a:t>U: blue projection channel</a:t>
            </a:r>
          </a:p>
          <a:p>
            <a:pPr marL="0" lvl="0" indent="0" algn="l" rtl="0">
              <a:spcBef>
                <a:spcPts val="0"/>
              </a:spcBef>
              <a:spcAft>
                <a:spcPts val="0"/>
              </a:spcAft>
              <a:buNone/>
            </a:pPr>
            <a:endParaRPr lang="en-US" b="0" i="0" dirty="0">
              <a:solidFill>
                <a:srgbClr val="202122"/>
              </a:solidFill>
              <a:effectLst/>
              <a:latin typeface="Arial" panose="020B0604020202020204" pitchFamily="34" charset="0"/>
            </a:endParaRPr>
          </a:p>
          <a:p>
            <a:pPr marL="0" lvl="0" indent="0" algn="l" rtl="0">
              <a:spcBef>
                <a:spcPts val="0"/>
              </a:spcBef>
              <a:spcAft>
                <a:spcPts val="0"/>
              </a:spcAft>
              <a:buNone/>
            </a:pPr>
            <a:r>
              <a:rPr lang="en-US" b="0" i="0" dirty="0">
                <a:solidFill>
                  <a:srgbClr val="202122"/>
                </a:solidFill>
                <a:effectLst/>
                <a:latin typeface="Arial" panose="020B0604020202020204" pitchFamily="34" charset="0"/>
              </a:rPr>
              <a:t>V: red projection channel. </a:t>
            </a: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9a5b6396b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9a5b6396b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br>
              <a:rPr lang="en-US" dirty="0"/>
            </a:br>
            <a:r>
              <a:rPr lang="en-US" dirty="0"/>
              <a:t>The process to compress the image starts with chroma subsampling: what we do here is that we keep the Y channel while down-sampling the other two channels. This relies on the principle that our eyes are sensitive to brightness (we have lots of rod cells) yet not too sensitive to </a:t>
            </a:r>
            <a:r>
              <a:rPr lang="en-US" dirty="0" err="1"/>
              <a:t>colours</a:t>
            </a:r>
            <a:r>
              <a:rPr lang="en-US" dirty="0"/>
              <a:t> (we have limited cone cells).</a:t>
            </a:r>
            <a:endParaRPr dirty="0"/>
          </a:p>
        </p:txBody>
      </p:sp>
    </p:spTree>
    <p:extLst>
      <p:ext uri="{BB962C8B-B14F-4D97-AF65-F5344CB8AC3E}">
        <p14:creationId xmlns:p14="http://schemas.microsoft.com/office/powerpoint/2010/main" val="32739379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975c6e4dd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975c6e4dd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GB" dirty="0"/>
          </a:p>
          <a:p>
            <a:pPr marL="0" lvl="0" indent="0" algn="l" rtl="0">
              <a:spcBef>
                <a:spcPts val="0"/>
              </a:spcBef>
              <a:spcAft>
                <a:spcPts val="0"/>
              </a:spcAft>
              <a:buNone/>
            </a:pPr>
            <a:r>
              <a:rPr lang="en-GB" dirty="0"/>
              <a:t>4:2:2 </a:t>
            </a:r>
            <a:r>
              <a:rPr lang="en-US" sz="1100" b="0" i="0" dirty="0">
                <a:effectLst/>
                <a:latin typeface="+mn-lt"/>
                <a:ea typeface="+mn-ea"/>
                <a:cs typeface="+mn-cs"/>
                <a:sym typeface="Helvetica Neue"/>
              </a:rPr>
              <a:t>½ horizontal resolution, full vertical resolution</a:t>
            </a:r>
          </a:p>
          <a:p>
            <a:pPr marL="0" lvl="0" indent="0" algn="l" rtl="0">
              <a:spcBef>
                <a:spcPts val="0"/>
              </a:spcBef>
              <a:spcAft>
                <a:spcPts val="0"/>
              </a:spcAft>
              <a:buNone/>
            </a:pPr>
            <a:r>
              <a:rPr lang="en-US" sz="1100" b="0" i="0" dirty="0">
                <a:effectLst/>
                <a:latin typeface="+mn-lt"/>
                <a:ea typeface="+mn-ea"/>
                <a:cs typeface="+mn-cs"/>
                <a:sym typeface="Helvetica Neue"/>
              </a:rPr>
              <a:t>4:2:0 ½ horizontal resolution, ½ vertical resolution</a:t>
            </a: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9a5b6396b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9a5b6396b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GB" b="1" dirty="0"/>
              <a:t>More context:</a:t>
            </a:r>
            <a:endParaRPr lang="en-US" dirty="0"/>
          </a:p>
          <a:p>
            <a:pPr marL="0" lvl="0" indent="0" algn="l" rtl="0">
              <a:spcBef>
                <a:spcPts val="0"/>
              </a:spcBef>
              <a:spcAft>
                <a:spcPts val="0"/>
              </a:spcAft>
              <a:buNone/>
            </a:pPr>
            <a:r>
              <a:rPr lang="en-US" dirty="0"/>
              <a:t>4:2:2 </a:t>
            </a:r>
            <a:r>
              <a:rPr lang="en-US" sz="1100" b="0" i="0" dirty="0">
                <a:effectLst/>
                <a:latin typeface="+mn-lt"/>
                <a:ea typeface="+mn-ea"/>
                <a:cs typeface="+mn-cs"/>
                <a:sym typeface="Helvetica Neue"/>
              </a:rPr>
              <a:t>½ horizontal resolution, full vertical resolution</a:t>
            </a:r>
          </a:p>
          <a:p>
            <a:pPr marL="0" lvl="0" indent="0" algn="l" rtl="0">
              <a:spcBef>
                <a:spcPts val="0"/>
              </a:spcBef>
              <a:spcAft>
                <a:spcPts val="0"/>
              </a:spcAft>
              <a:buNone/>
            </a:pPr>
            <a:r>
              <a:rPr lang="en-US" sz="1100" b="0" i="0" dirty="0">
                <a:effectLst/>
                <a:latin typeface="+mn-lt"/>
                <a:ea typeface="+mn-ea"/>
                <a:cs typeface="+mn-cs"/>
                <a:sym typeface="Helvetica Neue"/>
              </a:rPr>
              <a:t>4:2:0 ½ horizontal resolution, ½ vertical resolution</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p:cNvSpPr>
          <p:nvPr>
            <p:ph type="body"/>
          </p:nvPr>
        </p:nvSpPr>
        <p:spPr>
          <a:xfrm>
            <a:off x="756000" y="5078520"/>
            <a:ext cx="6047640" cy="4811040"/>
          </a:xfrm>
          <a:prstGeom prst="rect">
            <a:avLst/>
          </a:prstGeom>
        </p:spPr>
        <p:txBody>
          <a:bodyPr lIns="0" tIns="0" rIns="0" bIns="0"/>
          <a:lstStyle/>
          <a:p>
            <a:r>
              <a:rPr lang="en-IE" sz="3600" b="1" i="0" dirty="0">
                <a:solidFill>
                  <a:srgbClr val="5F6368"/>
                </a:solidFill>
                <a:effectLst/>
                <a:latin typeface="arial" panose="020B0604020202020204" pitchFamily="34" charset="0"/>
              </a:rPr>
              <a:t>Jargon Explanation:</a:t>
            </a:r>
          </a:p>
          <a:p>
            <a:pPr marL="0" indent="0">
              <a:buNone/>
            </a:pPr>
            <a:r>
              <a:rPr lang="en-IE" sz="3600" b="0" i="0" strike="noStrike" spc="-1" dirty="0">
                <a:solidFill>
                  <a:srgbClr val="5F6368"/>
                </a:solidFill>
                <a:effectLst/>
                <a:uFill>
                  <a:solidFill>
                    <a:srgbClr val="FFFFFF"/>
                  </a:solidFill>
                </a:uFill>
                <a:latin typeface="arial" panose="020B0604020202020204" pitchFamily="34" charset="0"/>
              </a:rPr>
              <a:t>1. Neural Compute Engine (NCE): dedicated hardware to run deep neural networks (DNNs).</a:t>
            </a:r>
          </a:p>
          <a:p>
            <a:pPr marL="0" indent="0">
              <a:buNone/>
            </a:pPr>
            <a:r>
              <a:rPr lang="en-IE" sz="3600" b="0" i="0" strike="noStrike" spc="-1" dirty="0">
                <a:solidFill>
                  <a:srgbClr val="5F6368"/>
                </a:solidFill>
                <a:effectLst/>
                <a:uFill>
                  <a:solidFill>
                    <a:srgbClr val="FFFFFF"/>
                  </a:solidFill>
                </a:uFill>
                <a:latin typeface="arial" panose="020B0604020202020204" pitchFamily="34" charset="0"/>
              </a:rPr>
              <a:t>2. Image Signal Processor (ISP): get inputs from multiple camera to generate output signals (images).</a:t>
            </a:r>
          </a:p>
        </p:txBody>
      </p:sp>
    </p:spTree>
    <p:extLst>
      <p:ext uri="{BB962C8B-B14F-4D97-AF65-F5344CB8AC3E}">
        <p14:creationId xmlns:p14="http://schemas.microsoft.com/office/powerpoint/2010/main" val="22519155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7f69b308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7f69b308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0560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9a5b6396b5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9a5b6396b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More context:</a:t>
            </a:r>
          </a:p>
          <a:p>
            <a:pPr marL="0" lvl="0" indent="0" algn="l" rtl="0">
              <a:spcBef>
                <a:spcPts val="0"/>
              </a:spcBef>
              <a:spcAft>
                <a:spcPts val="0"/>
              </a:spcAft>
              <a:buNone/>
            </a:pPr>
            <a:r>
              <a:rPr lang="en-US" dirty="0"/>
              <a:t>Lookup table: apply pre-configured values to achieve the desired output. As an example, when using a calculator to compute a high factorial (e.g. 21!), we simply see that the result just pops up immediately. In reality, instead of spending an agonizing amount of time calculating the number, the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7f69b308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7f69b308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46498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faeb7f6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faeb7f6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More context:</a:t>
            </a:r>
            <a:br>
              <a:rPr lang="en-US" dirty="0"/>
            </a:br>
            <a:r>
              <a:rPr lang="en-US" dirty="0"/>
              <a:t>HDR: the camera will take an image at different exposure and then cleverly combine them to yield the best image. The result is akin to what we see.</a:t>
            </a: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fb2a9384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fb2a9384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More context:</a:t>
            </a:r>
          </a:p>
          <a:p>
            <a:pPr marL="0" lvl="0" indent="0" algn="l" rtl="0">
              <a:spcBef>
                <a:spcPts val="0"/>
              </a:spcBef>
              <a:spcAft>
                <a:spcPts val="0"/>
              </a:spcAft>
              <a:buNone/>
            </a:pPr>
            <a:r>
              <a:rPr lang="en-US" dirty="0"/>
              <a:t>A standard CPU approach consists of the following steps”</a:t>
            </a:r>
          </a:p>
          <a:p>
            <a:pPr marL="0" lvl="0" indent="0" algn="l" rtl="0">
              <a:spcBef>
                <a:spcPts val="0"/>
              </a:spcBef>
              <a:spcAft>
                <a:spcPts val="0"/>
              </a:spcAft>
              <a:buNone/>
            </a:pPr>
            <a:r>
              <a:rPr lang="en-US" dirty="0"/>
              <a:t>(1) Read a frame from memory (cache)</a:t>
            </a:r>
          </a:p>
          <a:p>
            <a:pPr marL="0" lvl="0" indent="0" algn="l" rtl="0">
              <a:spcBef>
                <a:spcPts val="0"/>
              </a:spcBef>
              <a:spcAft>
                <a:spcPts val="0"/>
              </a:spcAft>
              <a:buNone/>
            </a:pPr>
            <a:r>
              <a:rPr lang="en-US" dirty="0"/>
              <a:t>(2) Apply the processing technique</a:t>
            </a:r>
            <a:br>
              <a:rPr lang="en-US" dirty="0"/>
            </a:br>
            <a:r>
              <a:rPr lang="en-US" dirty="0"/>
              <a:t>(3) Store the processed frame to the memory</a:t>
            </a:r>
          </a:p>
          <a:p>
            <a:pPr marL="0" lvl="0" indent="0" algn="l" rtl="0">
              <a:spcBef>
                <a:spcPts val="0"/>
              </a:spcBef>
              <a:spcAft>
                <a:spcPts val="0"/>
              </a:spcAft>
              <a:buNone/>
            </a:pPr>
            <a:r>
              <a:rPr lang="en-US" dirty="0"/>
              <a:t>(4) Repeat</a:t>
            </a: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7fb2a9384d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7fb2a9384d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dirty="0"/>
              <a:t>More context:</a:t>
            </a:r>
            <a:endParaRPr lang="en-US" dirty="0"/>
          </a:p>
          <a:p>
            <a:pPr marL="0" lvl="0" indent="0" algn="l" rtl="0">
              <a:spcBef>
                <a:spcPts val="0"/>
              </a:spcBef>
              <a:spcAft>
                <a:spcPts val="0"/>
              </a:spcAft>
              <a:buNone/>
            </a:pPr>
            <a:r>
              <a:rPr lang="en-US" dirty="0"/>
              <a:t>In parallel computation:</a:t>
            </a:r>
            <a:br>
              <a:rPr lang="en-US" dirty="0"/>
            </a:br>
            <a:r>
              <a:rPr lang="en-US" dirty="0"/>
              <a:t>(1) Read a frame from a memory.</a:t>
            </a:r>
            <a:br>
              <a:rPr lang="en-US" dirty="0"/>
            </a:br>
            <a:r>
              <a:rPr lang="en-US" dirty="0"/>
              <a:t>(2) As soon as a buffer in the memory is filled, apply the preprocessing technique immediately.</a:t>
            </a:r>
            <a:br>
              <a:rPr lang="en-US" dirty="0"/>
            </a:br>
            <a:r>
              <a:rPr lang="en-US" dirty="0"/>
              <a:t>(3) When one technique is successfully applied, apply another one on top.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parallel computing allows IPU/VPU to achieve an amazing speed of up to 164 Gbit/s.</a:t>
            </a: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2d11cad3a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92d11cad3a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dirty="0"/>
              <a:t>More context:</a:t>
            </a:r>
            <a:endParaRPr lang="en-US" dirty="0"/>
          </a:p>
          <a:p>
            <a:pPr marL="0" lvl="0" indent="0" algn="l" rtl="0">
              <a:spcBef>
                <a:spcPts val="0"/>
              </a:spcBef>
              <a:spcAft>
                <a:spcPts val="0"/>
              </a:spcAft>
              <a:buNone/>
            </a:pPr>
            <a:r>
              <a:rPr lang="en-US" dirty="0"/>
              <a:t>Imagine we develop a bee-tracking model. Knowing the theories behind helps us optimize our IPU to acquire a high quality image to train our model.</a:t>
            </a:r>
            <a:endParaRPr dirty="0"/>
          </a:p>
        </p:txBody>
      </p:sp>
    </p:spTree>
    <p:extLst>
      <p:ext uri="{BB962C8B-B14F-4D97-AF65-F5344CB8AC3E}">
        <p14:creationId xmlns:p14="http://schemas.microsoft.com/office/powerpoint/2010/main" val="13164257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fb2a9384d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fb2a9384d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dirty="0"/>
              <a:t>More context:</a:t>
            </a:r>
            <a:endParaRPr lang="en-US" dirty="0"/>
          </a:p>
          <a:p>
            <a:pPr marL="0" lvl="0" indent="0" algn="l" rtl="0">
              <a:spcBef>
                <a:spcPts val="0"/>
              </a:spcBef>
              <a:spcAft>
                <a:spcPts val="0"/>
              </a:spcAft>
              <a:buNone/>
            </a:pPr>
            <a:r>
              <a:rPr lang="en-US" dirty="0"/>
              <a:t>Imagine we are developing a model for measurement/stereo vision tasks. If we can undistort the image, we can accurately measure the distance from one point to another.</a:t>
            </a:r>
            <a:endParaRPr dirty="0"/>
          </a:p>
        </p:txBody>
      </p:sp>
    </p:spTree>
    <p:extLst>
      <p:ext uri="{BB962C8B-B14F-4D97-AF65-F5344CB8AC3E}">
        <p14:creationId xmlns:p14="http://schemas.microsoft.com/office/powerpoint/2010/main" val="37552028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b="1" dirty="0"/>
              <a:t>More context:</a:t>
            </a:r>
          </a:p>
          <a:p>
            <a:pPr marL="0" marR="0" lvl="0" indent="0" algn="l" defTabSz="228600" rtl="0" eaLnBrk="1" fontAlgn="auto" latinLnBrk="0" hangingPunct="1">
              <a:lnSpc>
                <a:spcPct val="117999"/>
              </a:lnSpc>
              <a:spcBef>
                <a:spcPts val="0"/>
              </a:spcBef>
              <a:spcAft>
                <a:spcPts val="0"/>
              </a:spcAft>
              <a:buClrTx/>
              <a:buSzTx/>
              <a:buFontTx/>
              <a:buNone/>
              <a:tabLst/>
              <a:defRPr/>
            </a:pPr>
            <a:r>
              <a:rPr lang="en-US" b="0" dirty="0"/>
              <a:t>We select the shutter type as follows:</a:t>
            </a:r>
          </a:p>
          <a:p>
            <a:r>
              <a:rPr lang="en-US" dirty="0"/>
              <a:t>(1) Rolling shutter = still image</a:t>
            </a:r>
            <a:br>
              <a:rPr lang="en-US" dirty="0"/>
            </a:br>
            <a:r>
              <a:rPr lang="en-US" dirty="0"/>
              <a:t>(2) Global shutter = fast-moving object</a:t>
            </a:r>
          </a:p>
        </p:txBody>
      </p:sp>
    </p:spTree>
    <p:extLst>
      <p:ext uri="{BB962C8B-B14F-4D97-AF65-F5344CB8AC3E}">
        <p14:creationId xmlns:p14="http://schemas.microsoft.com/office/powerpoint/2010/main" val="17968384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fa627bab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fa627bab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Imagine we develop an inspection system that uses multiple cameras, each with has different lens quality. When we try to mix and match the images from each respective camera, we need to carefully consider both geometric distortion and chromatic aberration.</a:t>
            </a:r>
            <a:endParaRPr dirty="0"/>
          </a:p>
        </p:txBody>
      </p:sp>
    </p:spTree>
    <p:extLst>
      <p:ext uri="{BB962C8B-B14F-4D97-AF65-F5344CB8AC3E}">
        <p14:creationId xmlns:p14="http://schemas.microsoft.com/office/powerpoint/2010/main" val="187900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086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chemeClr val="bg1"/>
                </a:solidFill>
              </a:defRPr>
            </a:lvl1pPr>
          </a:lstStyle>
          <a:p>
            <a:r>
              <a:rPr lang="en-US" dirty="0"/>
              <a:t>75 </a:t>
            </a:r>
            <a:r>
              <a:rPr lang="en-US" dirty="0" err="1"/>
              <a:t>pt</a:t>
            </a:r>
            <a:r>
              <a:rPr lang="en-US" dirty="0"/>
              <a:t> Intel Clear Light</a:t>
            </a:r>
            <a:endParaRPr dirty="0"/>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796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4000">
                <a:solidFill>
                  <a:srgbClr val="525252"/>
                </a:solidFill>
              </a:defRPr>
            </a:lvl1pPr>
          </a:lstStyle>
          <a:p>
            <a:r>
              <a:rPr lang="en-US" dirty="0"/>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dirty="0"/>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298516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620683" cy="231410"/>
          </a:xfrm>
          <a:prstGeom prst="rect">
            <a:avLst/>
          </a:prstGeom>
        </p:spPr>
        <p:txBody>
          <a:bodyPr wrap="none">
            <a:spAutoFit/>
          </a:bodyPr>
          <a:lstStyle/>
          <a:p>
            <a:pPr algn="l"/>
            <a:r>
              <a:rPr lang="en-US" sz="1000" dirty="0">
                <a:solidFill>
                  <a:schemeClr val="bg1"/>
                </a:solidFill>
              </a:rPr>
              <a:t>Edge.AI</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lvl1pPr>
              <a:defRPr sz="4800">
                <a:solidFill>
                  <a:schemeClr val="bg1"/>
                </a:solidFill>
              </a:defRPr>
            </a:lvl1pPr>
          </a:lstStyle>
          <a:p>
            <a:r>
              <a:rPr lang="en-US" dirty="0"/>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dirty="0"/>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111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lvl1pPr>
              <a:defRPr sz="4800">
                <a:solidFill>
                  <a:schemeClr val="bg1"/>
                </a:solidFill>
              </a:defRPr>
            </a:lvl1pPr>
          </a:lstStyle>
          <a:p>
            <a:r>
              <a:rPr lang="en-US" dirty="0"/>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106913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dirty="0"/>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292940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dirty="0"/>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12063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dirty="0"/>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8480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2"/>
                </a:solidFill>
              </a:defRPr>
            </a:lvl1pPr>
          </a:lstStyle>
          <a:p>
            <a:r>
              <a:rPr lang="en-US" dirty="0"/>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94966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dirty="0"/>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dirty="0"/>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72139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a:defRPr sz="4000">
                <a:solidFill>
                  <a:schemeClr val="bg1"/>
                </a:solidFill>
              </a:defRPr>
            </a:lvl1pPr>
          </a:lstStyle>
          <a:p>
            <a:r>
              <a:rPr lang="en-US" dirty="0"/>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dirty="0"/>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27547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lvl1pPr algn="ctr">
              <a:defRPr sz="4800">
                <a:solidFill>
                  <a:schemeClr val="accent1"/>
                </a:solidFill>
              </a:defRPr>
            </a:lvl1pPr>
          </a:lstStyle>
          <a:p>
            <a:r>
              <a:rPr lang="en-US" dirty="0"/>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1118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chemeClr val="bg1"/>
                </a:solidFill>
              </a:defRPr>
            </a:lvl1pPr>
          </a:lstStyle>
          <a:p>
            <a:r>
              <a:rPr lang="en-US" dirty="0"/>
              <a:t>75 </a:t>
            </a:r>
            <a:r>
              <a:rPr lang="en-US" dirty="0" err="1"/>
              <a:t>pt</a:t>
            </a:r>
            <a:r>
              <a:rPr lang="en-US" dirty="0"/>
              <a:t> Intel Clear Light</a:t>
            </a:r>
            <a:endParaRPr dirty="0"/>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8500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lvl1pPr algn="ctr">
              <a:defRPr sz="4800">
                <a:solidFill>
                  <a:schemeClr val="bg1"/>
                </a:solidFill>
              </a:defRPr>
            </a:lvl1pPr>
          </a:lstStyle>
          <a:p>
            <a:r>
              <a:rPr lang="en-US" dirty="0"/>
              <a:t>48pt Intel Clear Light Body. For content that is not a section, but has a big idea in text only.</a:t>
            </a:r>
          </a:p>
        </p:txBody>
      </p:sp>
    </p:spTree>
    <p:extLst>
      <p:ext uri="{BB962C8B-B14F-4D97-AF65-F5344CB8AC3E}">
        <p14:creationId xmlns:p14="http://schemas.microsoft.com/office/powerpoint/2010/main" val="403765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dirty="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dirty="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lvl1pPr algn="ctr">
              <a:defRPr sz="4800">
                <a:solidFill>
                  <a:schemeClr val="bg1"/>
                </a:solidFill>
              </a:defRPr>
            </a:lvl1pPr>
          </a:lstStyle>
          <a:p>
            <a:r>
              <a:rPr lang="en-US" dirty="0"/>
              <a:t>48pt Intel Clear Light Body. For content that is not a section, but has a big idea in text only.</a:t>
            </a:r>
          </a:p>
        </p:txBody>
      </p:sp>
    </p:spTree>
    <p:extLst>
      <p:ext uri="{BB962C8B-B14F-4D97-AF65-F5344CB8AC3E}">
        <p14:creationId xmlns:p14="http://schemas.microsoft.com/office/powerpoint/2010/main" val="316376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dirty="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00831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Font typeface="Arial" panose="020B0604020202020204" pitchFamily="34" charset="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pPr>
            <a:fld id="{00000000-1234-1234-1234-123412341234}" type="slidenum">
              <a:rPr lang="en-GB" smtClean="0"/>
              <a:pPr algn="r">
                <a:spcBef>
                  <a:spcPts val="0"/>
                </a:spcBef>
              </a:pPr>
              <a:t>‹#›</a:t>
            </a:fld>
            <a:endParaRPr lang="en-GB"/>
          </a:p>
        </p:txBody>
      </p:sp>
    </p:spTree>
    <p:extLst>
      <p:ext uri="{BB962C8B-B14F-4D97-AF65-F5344CB8AC3E}">
        <p14:creationId xmlns:p14="http://schemas.microsoft.com/office/powerpoint/2010/main" val="3147896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D9C6D6C8-B4D2-45E2-815F-08929ABC27FF}" type="datetimeFigureOut">
              <a:rPr lang="en-US" smtClean="0">
                <a:solidFill>
                  <a:prstClr val="black"/>
                </a:solidFill>
              </a:rPr>
              <a:pPr defTabSz="914377"/>
              <a:t>1/11/2023</a:t>
            </a:fld>
            <a:endParaRPr 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dirty="0">
              <a:solidFill>
                <a:prstClr val="black"/>
              </a:solidFill>
            </a:endParaRPr>
          </a:p>
        </p:txBody>
      </p:sp>
      <p:sp>
        <p:nvSpPr>
          <p:cNvPr id="6" name="Slide Number Placeholder 5"/>
          <p:cNvSpPr>
            <a:spLocks noGrp="1"/>
          </p:cNvSpPr>
          <p:nvPr>
            <p:ph type="sldNum" sz="quarter" idx="12"/>
          </p:nvPr>
        </p:nvSpPr>
        <p:spPr/>
        <p:txBody>
          <a:bodyPr/>
          <a:lstStyle/>
          <a:p>
            <a:fld id="{71D731F0-577A-4516-90C3-594C0EABE74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2179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rgbClr val="525252"/>
                </a:solidFill>
              </a:defRPr>
            </a:lvl1pPr>
          </a:lstStyle>
          <a:p>
            <a:r>
              <a:rPr lang="en-US" dirty="0"/>
              <a:t>75 </a:t>
            </a:r>
            <a:r>
              <a:rPr lang="en-US" dirty="0" err="1"/>
              <a:t>pt</a:t>
            </a:r>
            <a:r>
              <a:rPr lang="en-US" dirty="0"/>
              <a:t> Intel Clear</a:t>
            </a:r>
            <a:endParaRPr dirty="0"/>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67237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32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19069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dirty="0"/>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101191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dirty="0"/>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dirty="0"/>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dirty="0"/>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dirty="0"/>
              <a:t>Click to edit Master text styles</a:t>
            </a:r>
          </a:p>
        </p:txBody>
      </p:sp>
    </p:spTree>
    <p:extLst>
      <p:ext uri="{BB962C8B-B14F-4D97-AF65-F5344CB8AC3E}">
        <p14:creationId xmlns:p14="http://schemas.microsoft.com/office/powerpoint/2010/main" val="61051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dirty="0"/>
              <a:t>Click to edit Master text styles</a:t>
            </a:r>
          </a:p>
        </p:txBody>
      </p:sp>
      <p:sp>
        <p:nvSpPr>
          <p:cNvPr id="3" name="Title 2">
            <a:extLst>
              <a:ext uri="{FF2B5EF4-FFF2-40B4-BE49-F238E27FC236}">
                <a16:creationId xmlns:a16="http://schemas.microsoft.com/office/drawing/2014/main" id="{49B408C5-67C7-456E-A25B-CF946007248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05787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4000">
                <a:solidFill>
                  <a:schemeClr val="tx2"/>
                </a:solidFill>
              </a:defRPr>
            </a:lvl1pPr>
          </a:lstStyle>
          <a:p>
            <a:r>
              <a:rPr lang="en-US" dirty="0"/>
              <a:t>Full page Image, Delete Title if Necessary</a:t>
            </a:r>
          </a:p>
        </p:txBody>
      </p:sp>
    </p:spTree>
    <p:extLst>
      <p:ext uri="{BB962C8B-B14F-4D97-AF65-F5344CB8AC3E}">
        <p14:creationId xmlns:p14="http://schemas.microsoft.com/office/powerpoint/2010/main" val="49856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80E488-8534-4743-924A-62CA17A7A192}"/>
              </a:ext>
            </a:extLst>
          </p:cNvPr>
          <p:cNvSpPr/>
          <p:nvPr userDrawn="1"/>
        </p:nvSpPr>
        <p:spPr>
          <a:xfrm>
            <a:off x="0" y="6407451"/>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F27ABEE-91E1-420E-AD52-066ECB7CBDFC}"/>
              </a:ext>
            </a:extLst>
          </p:cNvPr>
          <p:cNvSpPr/>
          <p:nvPr userDrawn="1"/>
        </p:nvSpPr>
        <p:spPr>
          <a:xfrm rot="5400000">
            <a:off x="8758537"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p:nvPr>
        </p:nvSpPr>
        <p:spPr>
          <a:xfrm>
            <a:off x="592915" y="1524000"/>
            <a:ext cx="10972801" cy="4724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dirty="0"/>
              <a:t>Body copy Intel clear light 28 point</a:t>
            </a:r>
          </a:p>
          <a:p>
            <a:pPr lvl="1"/>
            <a:r>
              <a:rPr lang="en-US" dirty="0"/>
              <a:t>Sub Bullet one 24 point</a:t>
            </a:r>
          </a:p>
          <a:p>
            <a:pPr lvl="2"/>
            <a:r>
              <a:rPr lang="en-US" dirty="0"/>
              <a:t>Sub Bullet two 20 point</a:t>
            </a:r>
          </a:p>
          <a:p>
            <a:pPr lvl="3"/>
            <a:r>
              <a:rPr lang="en-US" dirty="0"/>
              <a:t>Sub Bullet three 18 point</a:t>
            </a:r>
          </a:p>
          <a:p>
            <a:pPr lvl="4"/>
            <a:r>
              <a:rPr lang="en-US" dirty="0"/>
              <a:t>Sub Bullet four 16 point</a:t>
            </a:r>
            <a:br>
              <a:rPr lang="en-US" dirty="0"/>
            </a:br>
            <a:endParaRPr lang="en-US" dirty="0"/>
          </a:p>
          <a:p>
            <a:pPr lvl="2"/>
            <a:endParaRPr dirty="0"/>
          </a:p>
        </p:txBody>
      </p:sp>
      <p:sp>
        <p:nvSpPr>
          <p:cNvPr id="4" name="Title Text"/>
          <p:cNvSpPr txBox="1">
            <a:spLocks noGrp="1"/>
          </p:cNvSpPr>
          <p:nvPr>
            <p:ph type="title"/>
          </p:nvPr>
        </p:nvSpPr>
        <p:spPr>
          <a:xfrm>
            <a:off x="592916" y="571500"/>
            <a:ext cx="10972801" cy="88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rPr lang="en-US" dirty="0"/>
              <a:t>40pt Intel Clear Light Text Goes Here</a:t>
            </a:r>
            <a:endParaRPr dirty="0"/>
          </a:p>
        </p:txBody>
      </p:sp>
      <p:sp>
        <p:nvSpPr>
          <p:cNvPr id="5" name="Rectangle 4">
            <a:extLst>
              <a:ext uri="{FF2B5EF4-FFF2-40B4-BE49-F238E27FC236}">
                <a16:creationId xmlns:a16="http://schemas.microsoft.com/office/drawing/2014/main" id="{7FE2005A-EE28-4562-A018-55A90BB1BA11}"/>
              </a:ext>
            </a:extLst>
          </p:cNvPr>
          <p:cNvSpPr/>
          <p:nvPr userDrawn="1"/>
        </p:nvSpPr>
        <p:spPr>
          <a:xfrm>
            <a:off x="483010" y="6562504"/>
            <a:ext cx="550151" cy="231410"/>
          </a:xfrm>
          <a:prstGeom prst="rect">
            <a:avLst/>
          </a:prstGeom>
        </p:spPr>
        <p:txBody>
          <a:bodyPr wrap="none">
            <a:spAutoFit/>
          </a:bodyPr>
          <a:lstStyle/>
          <a:p>
            <a:pPr algn="l"/>
            <a:r>
              <a:rPr lang="en-US" sz="1000" dirty="0">
                <a:solidFill>
                  <a:schemeClr val="bg2"/>
                </a:solidFill>
              </a:rPr>
              <a:t>MSOA</a:t>
            </a:r>
          </a:p>
        </p:txBody>
      </p:sp>
      <p:pic>
        <p:nvPicPr>
          <p:cNvPr id="6" name="Graphic 5">
            <a:extLst>
              <a:ext uri="{FF2B5EF4-FFF2-40B4-BE49-F238E27FC236}">
                <a16:creationId xmlns:a16="http://schemas.microsoft.com/office/drawing/2014/main" id="{DCACDBB0-BD96-446C-8F63-C56E4AA10FBD}"/>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1137466" y="6554735"/>
            <a:ext cx="476084" cy="177524"/>
          </a:xfrm>
          <a:prstGeom prst="rect">
            <a:avLst/>
          </a:prstGeom>
        </p:spPr>
      </p:pic>
      <p:sp>
        <p:nvSpPr>
          <p:cNvPr id="9" name="TextBox 8">
            <a:extLst>
              <a:ext uri="{FF2B5EF4-FFF2-40B4-BE49-F238E27FC236}">
                <a16:creationId xmlns:a16="http://schemas.microsoft.com/office/drawing/2014/main" id="{51520E06-BF98-49FF-91DB-15EBE855DD9E}"/>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bg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err="1">
              <a:ln>
                <a:noFill/>
              </a:ln>
              <a:solidFill>
                <a:schemeClr val="bg2"/>
              </a:solidFill>
              <a:effectLst/>
              <a:uFillTx/>
              <a:latin typeface="+mn-lt"/>
              <a:ea typeface="+mn-ea"/>
              <a:cs typeface="+mn-cs"/>
              <a:sym typeface="Helvetica Neue"/>
            </a:endParaRPr>
          </a:p>
        </p:txBody>
      </p:sp>
    </p:spTree>
  </p:cSld>
  <p:clrMap bg1="lt1" tx1="dk1" bg2="lt2" tx2="dk2" accent1="accent1" accent2="accent2" accent3="accent3" accent4="accent4" accent5="accent5" accent6="accent6" hlink="hlink" folHlink="folHlink"/>
  <p:sldLayoutIdLst>
    <p:sldLayoutId id="2147483719" r:id="rId1"/>
    <p:sldLayoutId id="2147483767" r:id="rId2"/>
    <p:sldLayoutId id="2147483766" r:id="rId3"/>
    <p:sldLayoutId id="2147483759" r:id="rId4"/>
    <p:sldLayoutId id="2147483755" r:id="rId5"/>
    <p:sldLayoutId id="2147483722" r:id="rId6"/>
    <p:sldLayoutId id="2147483724" r:id="rId7"/>
    <p:sldLayoutId id="2147483751" r:id="rId8"/>
    <p:sldLayoutId id="2147483730" r:id="rId9"/>
    <p:sldLayoutId id="2147483754" r:id="rId10"/>
    <p:sldLayoutId id="2147483746" r:id="rId11"/>
    <p:sldLayoutId id="2147483747" r:id="rId12"/>
    <p:sldLayoutId id="2147483769" r:id="rId13"/>
    <p:sldLayoutId id="2147483768" r:id="rId14"/>
    <p:sldLayoutId id="2147483723" r:id="rId15"/>
    <p:sldLayoutId id="2147483770" r:id="rId16"/>
    <p:sldLayoutId id="2147483771" r:id="rId17"/>
    <p:sldLayoutId id="2147483772" r:id="rId18"/>
    <p:sldLayoutId id="2147483745" r:id="rId19"/>
    <p:sldLayoutId id="2147483780" r:id="rId20"/>
    <p:sldLayoutId id="2147483744" r:id="rId21"/>
    <p:sldLayoutId id="2147483750" r:id="rId22"/>
    <p:sldLayoutId id="2147483782" r:id="rId23"/>
    <p:sldLayoutId id="214748378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p:titleStyle>
    <p:body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p:bodyStyle>
    <p:otherStyle>
      <a:lvl1pPr marL="0" marR="0" indent="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1pPr>
      <a:lvl2pPr marL="0" marR="0" indent="2286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2pPr>
      <a:lvl3pPr marL="0" marR="0" indent="4572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3pPr>
      <a:lvl4pPr marL="0" marR="0" indent="6858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4pPr>
      <a:lvl5pPr marL="0" marR="0" indent="9144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5pPr>
      <a:lvl6pPr marL="0" marR="0" indent="11430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6pPr>
      <a:lvl7pPr marL="0" marR="0" indent="13716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7pPr>
      <a:lvl8pPr marL="0" marR="0" indent="16002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8pPr>
      <a:lvl9pPr marL="0" marR="0" indent="18288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8.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3.gi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53.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hyperlink" Target="mailto:huynh.quang.nguyen.vo@asu.edu"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6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82.gif"/><Relationship Id="rId5" Type="http://schemas.openxmlformats.org/officeDocument/2006/relationships/image" Target="../media/image8.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85.png"/><Relationship Id="rId5" Type="http://schemas.openxmlformats.org/officeDocument/2006/relationships/image" Target="../media/image8.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88.gif"/><Relationship Id="rId5" Type="http://schemas.openxmlformats.org/officeDocument/2006/relationships/image" Target="../media/image87.gif"/><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90.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96.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9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07/relationships/media" Target="../media/media4.mp4"/><Relationship Id="rId7" Type="http://schemas.openxmlformats.org/officeDocument/2006/relationships/image" Target="../media/image9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46.xml"/><Relationship Id="rId5" Type="http://schemas.openxmlformats.org/officeDocument/2006/relationships/slideLayout" Target="../slideLayouts/slideLayout23.xml"/><Relationship Id="rId4" Type="http://schemas.openxmlformats.org/officeDocument/2006/relationships/video" Target="../media/media4.mp4"/><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image" Target="../media/image100.jp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hyperlink" Target="https://www.youtube.com/watch?v=kM5R8tB5wqQ" TargetMode="External"/><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106.png"/><Relationship Id="rId5" Type="http://schemas.openxmlformats.org/officeDocument/2006/relationships/image" Target="../media/image8.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image" Target="../media/image108.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114.jpe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23.xml"/><Relationship Id="rId5" Type="http://schemas.openxmlformats.org/officeDocument/2006/relationships/image" Target="../media/image117.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4.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120.jp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23.jpg"/><Relationship Id="rId7" Type="http://schemas.openxmlformats.org/officeDocument/2006/relationships/image" Target="../media/image127.pn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126.png"/><Relationship Id="rId5" Type="http://schemas.openxmlformats.org/officeDocument/2006/relationships/image" Target="../media/image125.jpg"/><Relationship Id="rId4" Type="http://schemas.openxmlformats.org/officeDocument/2006/relationships/image" Target="../media/image124.png"/><Relationship Id="rId9"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image" Target="../media/image129.jpe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1.xml"/><Relationship Id="rId1" Type="http://schemas.openxmlformats.org/officeDocument/2006/relationships/slideLayout" Target="../slideLayouts/slideLayout23.xml"/><Relationship Id="rId5" Type="http://schemas.openxmlformats.org/officeDocument/2006/relationships/image" Target="../media/image131.pn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72.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35.png"/><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7.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9.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81.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142.jpg"/></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8.jpg"/><Relationship Id="rId2" Type="http://schemas.openxmlformats.org/officeDocument/2006/relationships/notesSlide" Target="../notesSlides/notesSlide83.xml"/><Relationship Id="rId1" Type="http://schemas.openxmlformats.org/officeDocument/2006/relationships/slideLayout" Target="../slideLayouts/slideLayout23.xml"/><Relationship Id="rId6" Type="http://schemas.openxmlformats.org/officeDocument/2006/relationships/image" Target="../media/image147.jpg"/><Relationship Id="rId5" Type="http://schemas.openxmlformats.org/officeDocument/2006/relationships/image" Target="../media/image146.jpg"/><Relationship Id="rId4" Type="http://schemas.openxmlformats.org/officeDocument/2006/relationships/image" Target="../media/image145.jpg"/></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4.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5.xml"/><Relationship Id="rId1" Type="http://schemas.openxmlformats.org/officeDocument/2006/relationships/slideLayout" Target="../slideLayouts/slideLayout2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7.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8.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9.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4B5477-CD58-29E5-C794-2938EA3879A9}"/>
              </a:ext>
            </a:extLst>
          </p:cNvPr>
          <p:cNvSpPr>
            <a:spLocks noGrp="1"/>
          </p:cNvSpPr>
          <p:nvPr>
            <p:ph type="body" sz="quarter" idx="27"/>
          </p:nvPr>
        </p:nvSpPr>
        <p:spPr>
          <a:xfrm>
            <a:off x="1542430" y="4822986"/>
            <a:ext cx="10283651" cy="326776"/>
          </a:xfrm>
        </p:spPr>
        <p:txBody>
          <a:bodyPr/>
          <a:lstStyle/>
          <a:p>
            <a:r>
              <a:rPr lang="en-US" dirty="0"/>
              <a:t>Vo, Huynh Quang Nguyen – Process and Equipment Engineer/Deep Learning Scientist</a:t>
            </a:r>
            <a:endParaRPr lang="en-ID" dirty="0"/>
          </a:p>
        </p:txBody>
      </p:sp>
      <p:sp>
        <p:nvSpPr>
          <p:cNvPr id="8" name="Rectangle 7">
            <a:extLst>
              <a:ext uri="{FF2B5EF4-FFF2-40B4-BE49-F238E27FC236}">
                <a16:creationId xmlns:a16="http://schemas.microsoft.com/office/drawing/2014/main" id="{44E859FA-3F3D-46D7-6AC7-2C3364FA7670}"/>
              </a:ext>
            </a:extLst>
          </p:cNvPr>
          <p:cNvSpPr/>
          <p:nvPr/>
        </p:nvSpPr>
        <p:spPr>
          <a:xfrm>
            <a:off x="1350561" y="2035014"/>
            <a:ext cx="10283650" cy="2174057"/>
          </a:xfrm>
          <a:prstGeom prst="rect">
            <a:avLst/>
          </a:prstGeom>
          <a:noFill/>
        </p:spPr>
        <p:txBody>
          <a:bodyPr wrap="square" lIns="91440" tIns="45720" rIns="91440" bIns="45720">
            <a:spAutoFit/>
          </a:bodyPr>
          <a:lstStyle/>
          <a:p>
            <a:r>
              <a:rPr lang="en-US"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How to make frames</a:t>
            </a:r>
            <a:br>
              <a:rPr lang="en-US"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75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r>
              <a:rPr lang="en-US"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nd</a:t>
            </a:r>
            <a:r>
              <a:rPr lang="en-US" sz="75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infer people</a:t>
            </a:r>
            <a:endParaRPr lang="en-ID"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Text Placeholder 1">
            <a:extLst>
              <a:ext uri="{FF2B5EF4-FFF2-40B4-BE49-F238E27FC236}">
                <a16:creationId xmlns:a16="http://schemas.microsoft.com/office/drawing/2014/main" id="{7F5F6C2F-AB78-37F3-4014-2705E4F76E0D}"/>
              </a:ext>
            </a:extLst>
          </p:cNvPr>
          <p:cNvSpPr>
            <a:spLocks noGrp="1"/>
          </p:cNvSpPr>
          <p:nvPr>
            <p:ph type="body" sz="quarter" idx="25"/>
          </p:nvPr>
        </p:nvSpPr>
        <p:spPr>
          <a:xfrm>
            <a:off x="1451148" y="4160632"/>
            <a:ext cx="10283652" cy="326776"/>
          </a:xfrm>
        </p:spPr>
        <p:txBody>
          <a:bodyPr>
            <a:noAutofit/>
          </a:bodyPr>
          <a:lstStyle/>
          <a:p>
            <a:r>
              <a:rPr lang="en-US" sz="2600" dirty="0"/>
              <a:t>Converting Light to Pixels</a:t>
            </a:r>
            <a:endParaRPr lang="en-ID" sz="2600" dirty="0"/>
          </a:p>
        </p:txBody>
      </p:sp>
      <p:pic>
        <p:nvPicPr>
          <p:cNvPr id="1026" name="Picture 2">
            <a:extLst>
              <a:ext uri="{FF2B5EF4-FFF2-40B4-BE49-F238E27FC236}">
                <a16:creationId xmlns:a16="http://schemas.microsoft.com/office/drawing/2014/main" id="{DD96BF8F-CE78-004C-7B6B-F2A22E64E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5913965"/>
            <a:ext cx="243840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72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5"/>
          <p:cNvPicPr preferRelativeResize="0"/>
          <p:nvPr/>
        </p:nvPicPr>
        <p:blipFill>
          <a:blip r:embed="rId3">
            <a:alphaModFix/>
          </a:blip>
          <a:stretch>
            <a:fillRect/>
          </a:stretch>
        </p:blipFill>
        <p:spPr>
          <a:xfrm>
            <a:off x="711003" y="2585362"/>
            <a:ext cx="3091739" cy="2952291"/>
          </a:xfrm>
          <a:prstGeom prst="rect">
            <a:avLst/>
          </a:prstGeom>
          <a:noFill/>
          <a:ln>
            <a:noFill/>
          </a:ln>
        </p:spPr>
      </p:pic>
      <p:pic>
        <p:nvPicPr>
          <p:cNvPr id="75" name="Google Shape;75;p15"/>
          <p:cNvPicPr preferRelativeResize="0"/>
          <p:nvPr/>
        </p:nvPicPr>
        <p:blipFill>
          <a:blip r:embed="rId4">
            <a:alphaModFix/>
          </a:blip>
          <a:stretch>
            <a:fillRect/>
          </a:stretch>
        </p:blipFill>
        <p:spPr>
          <a:xfrm flipH="1">
            <a:off x="9195811" y="3205189"/>
            <a:ext cx="1720326" cy="1712635"/>
          </a:xfrm>
          <a:prstGeom prst="rect">
            <a:avLst/>
          </a:prstGeom>
          <a:noFill/>
          <a:ln>
            <a:noFill/>
          </a:ln>
        </p:spPr>
      </p:pic>
      <p:pic>
        <p:nvPicPr>
          <p:cNvPr id="2" name="Picture 2">
            <a:extLst>
              <a:ext uri="{FF2B5EF4-FFF2-40B4-BE49-F238E27FC236}">
                <a16:creationId xmlns:a16="http://schemas.microsoft.com/office/drawing/2014/main" id="{4EB7BFCA-2AAE-0FF9-930C-1A4CBF43DB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99E822D1-D3F7-8EF0-625F-23A9AF0F20DD}"/>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sp>
        <p:nvSpPr>
          <p:cNvPr id="4" name="Content Placeholder 2">
            <a:extLst>
              <a:ext uri="{FF2B5EF4-FFF2-40B4-BE49-F238E27FC236}">
                <a16:creationId xmlns:a16="http://schemas.microsoft.com/office/drawing/2014/main" id="{98D7A306-2808-CAE0-B453-6915161710C7}"/>
              </a:ext>
            </a:extLst>
          </p:cNvPr>
          <p:cNvSpPr txBox="1">
            <a:spLocks/>
          </p:cNvSpPr>
          <p:nvPr/>
        </p:nvSpPr>
        <p:spPr>
          <a:xfrm>
            <a:off x="435232" y="1260723"/>
            <a:ext cx="11321535" cy="1319214"/>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In summary</a:t>
            </a:r>
            <a:r>
              <a:rPr lang="en-IE" dirty="0"/>
              <a:t>: </a:t>
            </a:r>
          </a:p>
          <a:p>
            <a:pPr lvl="1" hangingPunct="1">
              <a:buFont typeface="Wingdings" panose="05000000000000000000" pitchFamily="2" charset="2"/>
              <a:buChar char="§"/>
            </a:pPr>
            <a:r>
              <a:rPr lang="en-IE" dirty="0"/>
              <a:t>Physics + Mathematics.</a:t>
            </a:r>
          </a:p>
          <a:p>
            <a:pPr lvl="1" hangingPunct="1">
              <a:buFont typeface="Wingdings" panose="05000000000000000000" pitchFamily="2" charset="2"/>
              <a:buChar char="§"/>
            </a:pPr>
            <a:r>
              <a:rPr lang="en-IE" dirty="0"/>
              <a:t>Cognitive science (how the brain ‘imagine’ perception). </a:t>
            </a:r>
          </a:p>
        </p:txBody>
      </p:sp>
      <p:cxnSp>
        <p:nvCxnSpPr>
          <p:cNvPr id="6" name="Straight Arrow Connector 5">
            <a:extLst>
              <a:ext uri="{FF2B5EF4-FFF2-40B4-BE49-F238E27FC236}">
                <a16:creationId xmlns:a16="http://schemas.microsoft.com/office/drawing/2014/main" id="{9F8BDEF9-0B58-8DFE-E05C-9AB8A1489267}"/>
              </a:ext>
            </a:extLst>
          </p:cNvPr>
          <p:cNvCxnSpPr>
            <a:cxnSpLocks/>
            <a:stCxn id="74" idx="3"/>
            <a:endCxn id="75" idx="3"/>
          </p:cNvCxnSpPr>
          <p:nvPr/>
        </p:nvCxnSpPr>
        <p:spPr>
          <a:xfrm flipV="1">
            <a:off x="3802742" y="4061507"/>
            <a:ext cx="5393069"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5122" name="Picture 2">
            <a:extLst>
              <a:ext uri="{FF2B5EF4-FFF2-40B4-BE49-F238E27FC236}">
                <a16:creationId xmlns:a16="http://schemas.microsoft.com/office/drawing/2014/main" id="{008E79AB-C593-DA19-57F4-F18199D33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654" y="2894200"/>
            <a:ext cx="3121199" cy="6219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5E073BE-D3D2-C4FE-B094-3ADBBF1C0B4C}"/>
              </a:ext>
            </a:extLst>
          </p:cNvPr>
          <p:cNvPicPr>
            <a:picLocks noChangeAspect="1"/>
          </p:cNvPicPr>
          <p:nvPr/>
        </p:nvPicPr>
        <p:blipFill>
          <a:blip r:embed="rId7"/>
          <a:stretch>
            <a:fillRect/>
          </a:stretch>
        </p:blipFill>
        <p:spPr>
          <a:xfrm>
            <a:off x="3334298" y="4370347"/>
            <a:ext cx="5861513" cy="1543014"/>
          </a:xfrm>
          <a:prstGeom prst="rect">
            <a:avLst/>
          </a:prstGeom>
        </p:spPr>
      </p:pic>
      <p:sp>
        <p:nvSpPr>
          <p:cNvPr id="12" name="TextBox 11">
            <a:extLst>
              <a:ext uri="{FF2B5EF4-FFF2-40B4-BE49-F238E27FC236}">
                <a16:creationId xmlns:a16="http://schemas.microsoft.com/office/drawing/2014/main" id="{E42EF734-729E-6005-15D7-D954336E3AFC}"/>
              </a:ext>
            </a:extLst>
          </p:cNvPr>
          <p:cNvSpPr txBox="1"/>
          <p:nvPr/>
        </p:nvSpPr>
        <p:spPr>
          <a:xfrm>
            <a:off x="590592" y="6085970"/>
            <a:ext cx="10893982" cy="31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sz="1600" dirty="0"/>
              <a:t>Note: search for “Overview of light propagation on free space/through lenses” for further information.</a:t>
            </a:r>
            <a:endParaRPr lang="en-ID" sz="1600" dirty="0"/>
          </a:p>
        </p:txBody>
      </p:sp>
    </p:spTree>
    <p:extLst>
      <p:ext uri="{BB962C8B-B14F-4D97-AF65-F5344CB8AC3E}">
        <p14:creationId xmlns:p14="http://schemas.microsoft.com/office/powerpoint/2010/main" val="1513330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DA0DF13-FB83-4B3F-AEC0-4A45B9205C1D}"/>
              </a:ext>
            </a:extLst>
          </p:cNvPr>
          <p:cNvPicPr>
            <a:picLocks noGrp="1" noChangeAspect="1"/>
          </p:cNvPicPr>
          <p:nvPr>
            <p:ph sz="quarter" idx="28"/>
          </p:nvPr>
        </p:nvPicPr>
        <p:blipFill rotWithShape="1">
          <a:blip r:embed="rId3"/>
          <a:srcRect t="6402" r="-1" b="10082"/>
          <a:stretch/>
        </p:blipFill>
        <p:spPr>
          <a:xfrm>
            <a:off x="273000" y="2560246"/>
            <a:ext cx="8440306" cy="3506884"/>
          </a:xfrm>
          <a:noFill/>
        </p:spPr>
      </p:pic>
      <p:sp>
        <p:nvSpPr>
          <p:cNvPr id="2" name="Title 4">
            <a:extLst>
              <a:ext uri="{FF2B5EF4-FFF2-40B4-BE49-F238E27FC236}">
                <a16:creationId xmlns:a16="http://schemas.microsoft.com/office/drawing/2014/main" id="{25619762-376E-771A-2AF3-1E225390BE4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3" name="Picture 2">
            <a:extLst>
              <a:ext uri="{FF2B5EF4-FFF2-40B4-BE49-F238E27FC236}">
                <a16:creationId xmlns:a16="http://schemas.microsoft.com/office/drawing/2014/main" id="{23EBA828-CBD7-DB80-C919-9A3D2F065B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FB49CAE-3460-E86E-9264-66AF91FC489E}"/>
              </a:ext>
            </a:extLst>
          </p:cNvPr>
          <p:cNvSpPr txBox="1">
            <a:spLocks/>
          </p:cNvSpPr>
          <p:nvPr/>
        </p:nvSpPr>
        <p:spPr>
          <a:xfrm>
            <a:off x="435232" y="1046669"/>
            <a:ext cx="11321535" cy="1319214"/>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a:t>
            </a:r>
            <a:endParaRPr lang="en-IE" dirty="0"/>
          </a:p>
          <a:p>
            <a:pPr lvl="1" hangingPunct="1">
              <a:buFont typeface="Wingdings" panose="05000000000000000000" pitchFamily="2" charset="2"/>
              <a:buChar char="§"/>
            </a:pPr>
            <a:r>
              <a:rPr lang="en-IE" dirty="0"/>
              <a:t>Most vision systems are more or less a replication of a human eye.</a:t>
            </a:r>
          </a:p>
        </p:txBody>
      </p:sp>
      <p:pic>
        <p:nvPicPr>
          <p:cNvPr id="5" name="Content Placeholder 7" descr="A close up of an eye&#10;&#10;Description automatically generated">
            <a:extLst>
              <a:ext uri="{FF2B5EF4-FFF2-40B4-BE49-F238E27FC236}">
                <a16:creationId xmlns:a16="http://schemas.microsoft.com/office/drawing/2014/main" id="{D2909DBB-F4B2-428D-0139-F70DDAE2A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538" y="3222053"/>
            <a:ext cx="2725870" cy="153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41371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2" name="Google Shape;472;p69"/>
          <p:cNvPicPr preferRelativeResize="0"/>
          <p:nvPr/>
        </p:nvPicPr>
        <p:blipFill>
          <a:blip r:embed="rId3">
            <a:alphaModFix/>
          </a:blip>
          <a:stretch>
            <a:fillRect/>
          </a:stretch>
        </p:blipFill>
        <p:spPr>
          <a:xfrm>
            <a:off x="4260931" y="2585362"/>
            <a:ext cx="2617629" cy="3675215"/>
          </a:xfrm>
          <a:prstGeom prst="rect">
            <a:avLst/>
          </a:prstGeom>
          <a:noFill/>
          <a:ln>
            <a:noFill/>
          </a:ln>
        </p:spPr>
      </p:pic>
      <p:pic>
        <p:nvPicPr>
          <p:cNvPr id="473" name="Google Shape;473;p69"/>
          <p:cNvPicPr preferRelativeResize="0"/>
          <p:nvPr/>
        </p:nvPicPr>
        <p:blipFill>
          <a:blip r:embed="rId4">
            <a:alphaModFix/>
          </a:blip>
          <a:stretch>
            <a:fillRect/>
          </a:stretch>
        </p:blipFill>
        <p:spPr>
          <a:xfrm>
            <a:off x="849290" y="2503691"/>
            <a:ext cx="3126918" cy="3675215"/>
          </a:xfrm>
          <a:prstGeom prst="rect">
            <a:avLst/>
          </a:prstGeom>
          <a:noFill/>
          <a:ln>
            <a:noFill/>
          </a:ln>
        </p:spPr>
      </p:pic>
      <p:pic>
        <p:nvPicPr>
          <p:cNvPr id="6" name="Picture 5">
            <a:extLst>
              <a:ext uri="{FF2B5EF4-FFF2-40B4-BE49-F238E27FC236}">
                <a16:creationId xmlns:a16="http://schemas.microsoft.com/office/drawing/2014/main" id="{F9BCBDD0-F545-43AA-AE7F-998A959185D4}"/>
              </a:ext>
            </a:extLst>
          </p:cNvPr>
          <p:cNvPicPr>
            <a:picLocks noChangeAspect="1"/>
          </p:cNvPicPr>
          <p:nvPr/>
        </p:nvPicPr>
        <p:blipFill>
          <a:blip r:embed="rId5"/>
          <a:stretch>
            <a:fillRect/>
          </a:stretch>
        </p:blipFill>
        <p:spPr>
          <a:xfrm>
            <a:off x="7258628" y="2868053"/>
            <a:ext cx="3874366" cy="2397918"/>
          </a:xfrm>
          <a:prstGeom prst="rect">
            <a:avLst/>
          </a:prstGeom>
        </p:spPr>
      </p:pic>
      <p:sp>
        <p:nvSpPr>
          <p:cNvPr id="2" name="Title 4">
            <a:extLst>
              <a:ext uri="{FF2B5EF4-FFF2-40B4-BE49-F238E27FC236}">
                <a16:creationId xmlns:a16="http://schemas.microsoft.com/office/drawing/2014/main" id="{B201CDD9-E736-0DBF-7F2E-19ADA024F705}"/>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sp>
        <p:nvSpPr>
          <p:cNvPr id="8" name="Content Placeholder 2">
            <a:extLst>
              <a:ext uri="{FF2B5EF4-FFF2-40B4-BE49-F238E27FC236}">
                <a16:creationId xmlns:a16="http://schemas.microsoft.com/office/drawing/2014/main" id="{52C09F1C-12FF-700F-F8C4-77E67E7FC24B}"/>
              </a:ext>
            </a:extLst>
          </p:cNvPr>
          <p:cNvSpPr txBox="1">
            <a:spLocks/>
          </p:cNvSpPr>
          <p:nvPr/>
        </p:nvSpPr>
        <p:spPr>
          <a:xfrm>
            <a:off x="435232" y="999467"/>
            <a:ext cx="11321535" cy="1319214"/>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a:p>
            <a:pPr lvl="1" hangingPunct="1">
              <a:buFont typeface="Wingdings" panose="05000000000000000000" pitchFamily="2" charset="2"/>
              <a:buChar char="§"/>
            </a:pPr>
            <a:r>
              <a:rPr lang="en-IE" dirty="0"/>
              <a:t>Rod and cone cells detect light (pigment) and brightness.</a:t>
            </a:r>
          </a:p>
        </p:txBody>
      </p:sp>
      <p:pic>
        <p:nvPicPr>
          <p:cNvPr id="9" name="Picture 8">
            <a:extLst>
              <a:ext uri="{FF2B5EF4-FFF2-40B4-BE49-F238E27FC236}">
                <a16:creationId xmlns:a16="http://schemas.microsoft.com/office/drawing/2014/main" id="{2A67B7A0-FD7F-D58A-1428-FDAE3E73F3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5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9" name="Google Shape;479;p70"/>
          <p:cNvPicPr preferRelativeResize="0"/>
          <p:nvPr/>
        </p:nvPicPr>
        <p:blipFill>
          <a:blip r:embed="rId3">
            <a:alphaModFix/>
          </a:blip>
          <a:stretch>
            <a:fillRect/>
          </a:stretch>
        </p:blipFill>
        <p:spPr>
          <a:xfrm>
            <a:off x="590592" y="2486488"/>
            <a:ext cx="6461579" cy="3914312"/>
          </a:xfrm>
          <a:prstGeom prst="rect">
            <a:avLst/>
          </a:prstGeom>
          <a:noFill/>
          <a:ln>
            <a:noFill/>
          </a:ln>
        </p:spPr>
      </p:pic>
      <p:sp>
        <p:nvSpPr>
          <p:cNvPr id="4" name="Title 4">
            <a:extLst>
              <a:ext uri="{FF2B5EF4-FFF2-40B4-BE49-F238E27FC236}">
                <a16:creationId xmlns:a16="http://schemas.microsoft.com/office/drawing/2014/main" id="{EAD49362-E09B-AE32-2F18-78A88148AF23}"/>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5" name="Picture 4">
            <a:extLst>
              <a:ext uri="{FF2B5EF4-FFF2-40B4-BE49-F238E27FC236}">
                <a16:creationId xmlns:a16="http://schemas.microsoft.com/office/drawing/2014/main" id="{36059DFA-CD39-B9FC-C28C-060151FFF3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69C10A7-A207-76C8-5853-E7398698F565}"/>
              </a:ext>
            </a:extLst>
          </p:cNvPr>
          <p:cNvSpPr txBox="1">
            <a:spLocks/>
          </p:cNvSpPr>
          <p:nvPr/>
        </p:nvSpPr>
        <p:spPr>
          <a:xfrm>
            <a:off x="435232" y="999471"/>
            <a:ext cx="11321535" cy="1319214"/>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a:p>
            <a:pPr lvl="1" hangingPunct="1">
              <a:buFont typeface="Wingdings" panose="05000000000000000000" pitchFamily="2" charset="2"/>
              <a:buChar char="§"/>
            </a:pPr>
            <a:r>
              <a:rPr lang="en-IE" dirty="0"/>
              <a:t>Cone Cell Colour Responsivity.</a:t>
            </a:r>
          </a:p>
        </p:txBody>
      </p:sp>
      <p:pic>
        <p:nvPicPr>
          <p:cNvPr id="8194" name="Picture 2" descr="Blackbody Radiation">
            <a:extLst>
              <a:ext uri="{FF2B5EF4-FFF2-40B4-BE49-F238E27FC236}">
                <a16:creationId xmlns:a16="http://schemas.microsoft.com/office/drawing/2014/main" id="{89BFE8EF-C75C-8A62-9BB5-DFA75053E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64" y="2109218"/>
            <a:ext cx="3056293" cy="20081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B0D9F34-DC7A-9B7B-377A-16C1956FB035}"/>
              </a:ext>
            </a:extLst>
          </p:cNvPr>
          <p:cNvSpPr txBox="1"/>
          <p:nvPr/>
        </p:nvSpPr>
        <p:spPr>
          <a:xfrm>
            <a:off x="6860763" y="5613887"/>
            <a:ext cx="4851812" cy="758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sz="1600" dirty="0"/>
              <a:t>Note: the reasons why human are most sensitive to greenish light can be derived from the black-body radiation (Planck’s law).</a:t>
            </a:r>
            <a:endParaRPr lang="en-ID" sz="1600" dirty="0"/>
          </a:p>
        </p:txBody>
      </p:sp>
    </p:spTree>
    <p:extLst>
      <p:ext uri="{BB962C8B-B14F-4D97-AF65-F5344CB8AC3E}">
        <p14:creationId xmlns:p14="http://schemas.microsoft.com/office/powerpoint/2010/main" val="180220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3207D2-07D9-4971-898F-FF6A84865A99}"/>
              </a:ext>
            </a:extLst>
          </p:cNvPr>
          <p:cNvPicPr>
            <a:picLocks noChangeAspect="1"/>
          </p:cNvPicPr>
          <p:nvPr/>
        </p:nvPicPr>
        <p:blipFill>
          <a:blip r:embed="rId3"/>
          <a:stretch>
            <a:fillRect/>
          </a:stretch>
        </p:blipFill>
        <p:spPr>
          <a:xfrm>
            <a:off x="543948" y="2446824"/>
            <a:ext cx="4306195" cy="3242775"/>
          </a:xfrm>
          <a:prstGeom prst="rect">
            <a:avLst/>
          </a:prstGeom>
        </p:spPr>
      </p:pic>
      <p:pic>
        <p:nvPicPr>
          <p:cNvPr id="3" name="Picture 2">
            <a:extLst>
              <a:ext uri="{FF2B5EF4-FFF2-40B4-BE49-F238E27FC236}">
                <a16:creationId xmlns:a16="http://schemas.microsoft.com/office/drawing/2014/main" id="{60294F22-92E7-4B95-AEB2-DA0A40132873}"/>
              </a:ext>
            </a:extLst>
          </p:cNvPr>
          <p:cNvPicPr>
            <a:picLocks noChangeAspect="1"/>
          </p:cNvPicPr>
          <p:nvPr/>
        </p:nvPicPr>
        <p:blipFill>
          <a:blip r:embed="rId4"/>
          <a:stretch>
            <a:fillRect/>
          </a:stretch>
        </p:blipFill>
        <p:spPr>
          <a:xfrm>
            <a:off x="9742460" y="1573009"/>
            <a:ext cx="1768059" cy="4543014"/>
          </a:xfrm>
          <a:prstGeom prst="rect">
            <a:avLst/>
          </a:prstGeom>
        </p:spPr>
      </p:pic>
      <p:pic>
        <p:nvPicPr>
          <p:cNvPr id="2" name="Picture 1">
            <a:extLst>
              <a:ext uri="{FF2B5EF4-FFF2-40B4-BE49-F238E27FC236}">
                <a16:creationId xmlns:a16="http://schemas.microsoft.com/office/drawing/2014/main" id="{0B3904F6-6612-8748-DCAB-520189D1CB43}"/>
              </a:ext>
            </a:extLst>
          </p:cNvPr>
          <p:cNvPicPr>
            <a:picLocks noChangeAspect="1"/>
          </p:cNvPicPr>
          <p:nvPr/>
        </p:nvPicPr>
        <p:blipFill>
          <a:blip r:embed="rId5"/>
          <a:stretch>
            <a:fillRect/>
          </a:stretch>
        </p:blipFill>
        <p:spPr>
          <a:xfrm>
            <a:off x="5309565" y="2495568"/>
            <a:ext cx="3510736" cy="3242775"/>
          </a:xfrm>
          <a:prstGeom prst="rect">
            <a:avLst/>
          </a:prstGeom>
        </p:spPr>
      </p:pic>
      <p:sp>
        <p:nvSpPr>
          <p:cNvPr id="5" name="Content Placeholder 2">
            <a:extLst>
              <a:ext uri="{FF2B5EF4-FFF2-40B4-BE49-F238E27FC236}">
                <a16:creationId xmlns:a16="http://schemas.microsoft.com/office/drawing/2014/main" id="{CFB42DE7-523B-A144-A902-6547A441F963}"/>
              </a:ext>
            </a:extLst>
          </p:cNvPr>
          <p:cNvSpPr txBox="1">
            <a:spLocks/>
          </p:cNvSpPr>
          <p:nvPr/>
        </p:nvSpPr>
        <p:spPr>
          <a:xfrm>
            <a:off x="435232" y="987593"/>
            <a:ext cx="11321535" cy="1319214"/>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a:p>
            <a:pPr lvl="1" hangingPunct="1">
              <a:buFont typeface="Wingdings" panose="05000000000000000000" pitchFamily="2" charset="2"/>
              <a:buChar char="§"/>
            </a:pPr>
            <a:r>
              <a:rPr lang="en-IE" dirty="0"/>
              <a:t>Cone and Rod Cells Colour Distribution in the Retina.</a:t>
            </a:r>
          </a:p>
        </p:txBody>
      </p:sp>
      <p:pic>
        <p:nvPicPr>
          <p:cNvPr id="7" name="Picture 6">
            <a:extLst>
              <a:ext uri="{FF2B5EF4-FFF2-40B4-BE49-F238E27FC236}">
                <a16:creationId xmlns:a16="http://schemas.microsoft.com/office/drawing/2014/main" id="{D98510A0-DBBF-FCE7-2BD7-60572582FC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a:extLst>
              <a:ext uri="{FF2B5EF4-FFF2-40B4-BE49-F238E27FC236}">
                <a16:creationId xmlns:a16="http://schemas.microsoft.com/office/drawing/2014/main" id="{8E110316-5ACE-2E19-43B9-BA20940E05CC}"/>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spTree>
    <p:extLst>
      <p:ext uri="{BB962C8B-B14F-4D97-AF65-F5344CB8AC3E}">
        <p14:creationId xmlns:p14="http://schemas.microsoft.com/office/powerpoint/2010/main" val="3636183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71EC1E-62FF-8C49-00F2-08E57EB0AAD3}"/>
              </a:ext>
            </a:extLst>
          </p:cNvPr>
          <p:cNvPicPr>
            <a:picLocks noChangeAspect="1"/>
          </p:cNvPicPr>
          <p:nvPr/>
        </p:nvPicPr>
        <p:blipFill rotWithShape="1">
          <a:blip r:embed="rId3"/>
          <a:srcRect b="10369"/>
          <a:stretch/>
        </p:blipFill>
        <p:spPr>
          <a:xfrm>
            <a:off x="487355" y="2234287"/>
            <a:ext cx="5400263" cy="3626276"/>
          </a:xfrm>
          <a:prstGeom prst="rect">
            <a:avLst/>
          </a:prstGeom>
        </p:spPr>
      </p:pic>
      <p:sp>
        <p:nvSpPr>
          <p:cNvPr id="6" name="Title 4">
            <a:extLst>
              <a:ext uri="{FF2B5EF4-FFF2-40B4-BE49-F238E27FC236}">
                <a16:creationId xmlns:a16="http://schemas.microsoft.com/office/drawing/2014/main" id="{12D588AC-C71D-8CAD-DB71-14BD53157C1B}"/>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7" name="Picture 6">
            <a:extLst>
              <a:ext uri="{FF2B5EF4-FFF2-40B4-BE49-F238E27FC236}">
                <a16:creationId xmlns:a16="http://schemas.microsoft.com/office/drawing/2014/main" id="{1826BBE7-0ADA-F8D2-DD70-073E83F686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BA3BD01-A40A-8E2F-1AB1-2DE4375CBFCA}"/>
              </a:ext>
            </a:extLst>
          </p:cNvPr>
          <p:cNvPicPr>
            <a:picLocks noChangeAspect="1"/>
          </p:cNvPicPr>
          <p:nvPr/>
        </p:nvPicPr>
        <p:blipFill rotWithShape="1">
          <a:blip r:embed="rId5"/>
          <a:srcRect l="1145" b="9845"/>
          <a:stretch/>
        </p:blipFill>
        <p:spPr>
          <a:xfrm>
            <a:off x="6201147" y="2234287"/>
            <a:ext cx="5400261" cy="3626277"/>
          </a:xfrm>
          <a:prstGeom prst="rect">
            <a:avLst/>
          </a:prstGeom>
        </p:spPr>
      </p:pic>
      <p:sp>
        <p:nvSpPr>
          <p:cNvPr id="10" name="TextBox 9">
            <a:extLst>
              <a:ext uri="{FF2B5EF4-FFF2-40B4-BE49-F238E27FC236}">
                <a16:creationId xmlns:a16="http://schemas.microsoft.com/office/drawing/2014/main" id="{D063462C-AEFD-E025-5126-32C887893ED7}"/>
              </a:ext>
            </a:extLst>
          </p:cNvPr>
          <p:cNvSpPr txBox="1"/>
          <p:nvPr/>
        </p:nvSpPr>
        <p:spPr>
          <a:xfrm>
            <a:off x="487355" y="1808208"/>
            <a:ext cx="5400263" cy="370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hangingPunct="1"/>
            <a:r>
              <a:rPr lang="en-IE" sz="2000" b="1" dirty="0"/>
              <a:t>What we see (in our brain)</a:t>
            </a:r>
            <a:endParaRPr lang="en-IE" sz="2000" dirty="0"/>
          </a:p>
        </p:txBody>
      </p:sp>
      <p:sp>
        <p:nvSpPr>
          <p:cNvPr id="11" name="TextBox 10">
            <a:extLst>
              <a:ext uri="{FF2B5EF4-FFF2-40B4-BE49-F238E27FC236}">
                <a16:creationId xmlns:a16="http://schemas.microsoft.com/office/drawing/2014/main" id="{ABAC6CCD-6DAC-6629-B585-2D4754298758}"/>
              </a:ext>
            </a:extLst>
          </p:cNvPr>
          <p:cNvSpPr txBox="1"/>
          <p:nvPr/>
        </p:nvSpPr>
        <p:spPr>
          <a:xfrm>
            <a:off x="6201146" y="1808208"/>
            <a:ext cx="5400261" cy="370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hangingPunct="1"/>
            <a:r>
              <a:rPr lang="en-IE" sz="2000" b="1" dirty="0"/>
              <a:t>What we should have seen (ground truth)</a:t>
            </a:r>
            <a:endParaRPr lang="en-IE" sz="2000" dirty="0"/>
          </a:p>
        </p:txBody>
      </p:sp>
      <p:sp>
        <p:nvSpPr>
          <p:cNvPr id="2" name="Content Placeholder 2">
            <a:extLst>
              <a:ext uri="{FF2B5EF4-FFF2-40B4-BE49-F238E27FC236}">
                <a16:creationId xmlns:a16="http://schemas.microsoft.com/office/drawing/2014/main" id="{81877BC4-FDCE-2B0D-F4D1-1BE1FD12EAA4}"/>
              </a:ext>
            </a:extLst>
          </p:cNvPr>
          <p:cNvSpPr txBox="1">
            <a:spLocks/>
          </p:cNvSpPr>
          <p:nvPr/>
        </p:nvSpPr>
        <p:spPr>
          <a:xfrm>
            <a:off x="435232" y="737788"/>
            <a:ext cx="11321535" cy="1319214"/>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p:txBody>
      </p:sp>
    </p:spTree>
    <p:extLst>
      <p:ext uri="{BB962C8B-B14F-4D97-AF65-F5344CB8AC3E}">
        <p14:creationId xmlns:p14="http://schemas.microsoft.com/office/powerpoint/2010/main" val="4008530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969AC0-ACBD-4BA1-97A7-DC519038579F}"/>
              </a:ext>
            </a:extLst>
          </p:cNvPr>
          <p:cNvSpPr>
            <a:spLocks noGrp="1"/>
          </p:cNvSpPr>
          <p:nvPr>
            <p:ph type="sldNum" idx="12"/>
          </p:nvPr>
        </p:nvSpPr>
        <p:spPr/>
        <p:txBody>
          <a:bodyPr/>
          <a:lstStyle/>
          <a:p>
            <a:pPr algn="r">
              <a:spcBef>
                <a:spcPts val="0"/>
              </a:spcBef>
            </a:pPr>
            <a:fld id="{00000000-1234-1234-1234-123412341234}" type="slidenum">
              <a:rPr lang="en-GB" smtClean="0"/>
              <a:pPr algn="r">
                <a:spcBef>
                  <a:spcPts val="0"/>
                </a:spcBef>
              </a:pPr>
              <a:t>16</a:t>
            </a:fld>
            <a:endParaRPr lang="en-GB" dirty="0"/>
          </a:p>
        </p:txBody>
      </p:sp>
      <p:pic>
        <p:nvPicPr>
          <p:cNvPr id="8" name="Picture 7">
            <a:extLst>
              <a:ext uri="{FF2B5EF4-FFF2-40B4-BE49-F238E27FC236}">
                <a16:creationId xmlns:a16="http://schemas.microsoft.com/office/drawing/2014/main" id="{17EC75C2-A835-4EC7-A95E-271F3E3FBEFF}"/>
              </a:ext>
            </a:extLst>
          </p:cNvPr>
          <p:cNvPicPr>
            <a:picLocks noChangeAspect="1"/>
          </p:cNvPicPr>
          <p:nvPr/>
        </p:nvPicPr>
        <p:blipFill>
          <a:blip r:embed="rId3"/>
          <a:stretch>
            <a:fillRect/>
          </a:stretch>
        </p:blipFill>
        <p:spPr>
          <a:xfrm>
            <a:off x="3967430" y="2667268"/>
            <a:ext cx="4257139" cy="3550355"/>
          </a:xfrm>
          <a:prstGeom prst="rect">
            <a:avLst/>
          </a:prstGeom>
        </p:spPr>
      </p:pic>
      <p:sp>
        <p:nvSpPr>
          <p:cNvPr id="2" name="Title 4">
            <a:extLst>
              <a:ext uri="{FF2B5EF4-FFF2-40B4-BE49-F238E27FC236}">
                <a16:creationId xmlns:a16="http://schemas.microsoft.com/office/drawing/2014/main" id="{2436D900-0721-7AB7-8FC8-F51374922E4F}"/>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3" name="Picture 2">
            <a:extLst>
              <a:ext uri="{FF2B5EF4-FFF2-40B4-BE49-F238E27FC236}">
                <a16:creationId xmlns:a16="http://schemas.microsoft.com/office/drawing/2014/main" id="{C1EE362D-C500-FAE8-23D7-5EE3DAD078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7BF91E9-7BCF-DA55-EF88-53AA0F1F5829}"/>
              </a:ext>
            </a:extLst>
          </p:cNvPr>
          <p:cNvSpPr txBox="1">
            <a:spLocks/>
          </p:cNvSpPr>
          <p:nvPr/>
        </p:nvSpPr>
        <p:spPr>
          <a:xfrm>
            <a:off x="435232" y="1260121"/>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a:p>
            <a:pPr lvl="1" hangingPunct="1">
              <a:buFont typeface="Wingdings" panose="05000000000000000000" pitchFamily="2" charset="2"/>
              <a:buChar char="§"/>
            </a:pPr>
            <a:r>
              <a:rPr lang="en-IE" dirty="0"/>
              <a:t>Retina behind the supplying blood vessels.</a:t>
            </a:r>
          </a:p>
          <a:p>
            <a:pPr lvl="1" hangingPunct="1">
              <a:buFont typeface="Wingdings" panose="05000000000000000000" pitchFamily="2" charset="2"/>
              <a:buChar char="§"/>
            </a:pPr>
            <a:r>
              <a:rPr lang="en-IE" dirty="0"/>
              <a:t>Neural links located in the middle of the eye.</a:t>
            </a:r>
          </a:p>
          <a:p>
            <a:pPr lvl="1" hangingPunct="1">
              <a:buFont typeface="Wingdings" panose="05000000000000000000" pitchFamily="2" charset="2"/>
              <a:buChar char="§"/>
            </a:pPr>
            <a:endParaRPr lang="en-IE" dirty="0"/>
          </a:p>
        </p:txBody>
      </p:sp>
    </p:spTree>
    <p:extLst>
      <p:ext uri="{BB962C8B-B14F-4D97-AF65-F5344CB8AC3E}">
        <p14:creationId xmlns:p14="http://schemas.microsoft.com/office/powerpoint/2010/main" val="295058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hape&#10;&#10;Description automatically generated with low confidence">
            <a:extLst>
              <a:ext uri="{FF2B5EF4-FFF2-40B4-BE49-F238E27FC236}">
                <a16:creationId xmlns:a16="http://schemas.microsoft.com/office/drawing/2014/main" id="{C90820E8-E06C-48FB-9686-CA75B23E860F}"/>
              </a:ext>
            </a:extLst>
          </p:cNvPr>
          <p:cNvPicPr>
            <a:picLocks noGrp="1" noChangeAspect="1"/>
          </p:cNvPicPr>
          <p:nvPr>
            <p:ph sz="quarter" idx="28"/>
          </p:nvPr>
        </p:nvPicPr>
        <p:blipFill>
          <a:blip r:embed="rId3" cstate="print">
            <a:extLst>
              <a:ext uri="{28A0092B-C50C-407E-A947-70E740481C1C}">
                <a14:useLocalDpi xmlns:a14="http://schemas.microsoft.com/office/drawing/2010/main" val="0"/>
              </a:ext>
            </a:extLst>
          </a:blip>
          <a:stretch>
            <a:fillRect/>
          </a:stretch>
        </p:blipFill>
        <p:spPr>
          <a:xfrm>
            <a:off x="590592" y="3303723"/>
            <a:ext cx="2943890" cy="2943890"/>
          </a:xfrm>
        </p:spPr>
      </p:pic>
      <p:pic>
        <p:nvPicPr>
          <p:cNvPr id="6" name="Picture 5">
            <a:extLst>
              <a:ext uri="{FF2B5EF4-FFF2-40B4-BE49-F238E27FC236}">
                <a16:creationId xmlns:a16="http://schemas.microsoft.com/office/drawing/2014/main" id="{E885777D-1B93-6C23-E118-64FF1078007C}"/>
              </a:ext>
            </a:extLst>
          </p:cNvPr>
          <p:cNvPicPr>
            <a:picLocks noChangeAspect="1"/>
          </p:cNvPicPr>
          <p:nvPr/>
        </p:nvPicPr>
        <p:blipFill>
          <a:blip r:embed="rId4"/>
          <a:stretch>
            <a:fillRect/>
          </a:stretch>
        </p:blipFill>
        <p:spPr>
          <a:xfrm>
            <a:off x="4682336" y="3303723"/>
            <a:ext cx="2939969" cy="2943890"/>
          </a:xfrm>
          <a:prstGeom prst="rect">
            <a:avLst/>
          </a:prstGeom>
        </p:spPr>
      </p:pic>
      <p:pic>
        <p:nvPicPr>
          <p:cNvPr id="7" name="Picture 6">
            <a:extLst>
              <a:ext uri="{FF2B5EF4-FFF2-40B4-BE49-F238E27FC236}">
                <a16:creationId xmlns:a16="http://schemas.microsoft.com/office/drawing/2014/main" id="{86662154-9365-C657-F345-B845D51620F8}"/>
              </a:ext>
            </a:extLst>
          </p:cNvPr>
          <p:cNvPicPr>
            <a:picLocks noChangeAspect="1"/>
          </p:cNvPicPr>
          <p:nvPr/>
        </p:nvPicPr>
        <p:blipFill>
          <a:blip r:embed="rId5"/>
          <a:stretch>
            <a:fillRect/>
          </a:stretch>
        </p:blipFill>
        <p:spPr>
          <a:xfrm>
            <a:off x="8251703" y="3303724"/>
            <a:ext cx="2939969" cy="2943889"/>
          </a:xfrm>
          <a:prstGeom prst="rect">
            <a:avLst/>
          </a:prstGeom>
        </p:spPr>
      </p:pic>
      <p:sp>
        <p:nvSpPr>
          <p:cNvPr id="8" name="Title 4">
            <a:extLst>
              <a:ext uri="{FF2B5EF4-FFF2-40B4-BE49-F238E27FC236}">
                <a16:creationId xmlns:a16="http://schemas.microsoft.com/office/drawing/2014/main" id="{70F92BDE-F057-537C-CFE6-E0359F6F8C80}"/>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9" name="Picture 8">
            <a:extLst>
              <a:ext uri="{FF2B5EF4-FFF2-40B4-BE49-F238E27FC236}">
                <a16:creationId xmlns:a16="http://schemas.microsoft.com/office/drawing/2014/main" id="{BEF5281A-582C-9954-413B-D83E03882A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1E43391-3FF8-8FBF-8139-B6924DAD7A69}"/>
              </a:ext>
            </a:extLst>
          </p:cNvPr>
          <p:cNvSpPr txBox="1"/>
          <p:nvPr/>
        </p:nvSpPr>
        <p:spPr>
          <a:xfrm>
            <a:off x="646913" y="2585228"/>
            <a:ext cx="318565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0000"/>
                </a:solidFill>
                <a:effectLst/>
                <a:uFillTx/>
                <a:latin typeface="+mn-lt"/>
                <a:ea typeface="+mn-ea"/>
                <a:cs typeface="+mn-cs"/>
                <a:sym typeface="Helvetica Neue"/>
              </a:rPr>
              <a:t>Photosensitive sensor</a:t>
            </a:r>
          </a:p>
        </p:txBody>
      </p:sp>
      <p:cxnSp>
        <p:nvCxnSpPr>
          <p:cNvPr id="12" name="Straight Arrow Connector 11">
            <a:extLst>
              <a:ext uri="{FF2B5EF4-FFF2-40B4-BE49-F238E27FC236}">
                <a16:creationId xmlns:a16="http://schemas.microsoft.com/office/drawing/2014/main" id="{4683F14D-21CE-449A-AAEF-B59887EE4824}"/>
              </a:ext>
            </a:extLst>
          </p:cNvPr>
          <p:cNvCxnSpPr>
            <a:stCxn id="10" idx="2"/>
          </p:cNvCxnSpPr>
          <p:nvPr/>
        </p:nvCxnSpPr>
        <p:spPr>
          <a:xfrm flipH="1">
            <a:off x="1899869" y="2954560"/>
            <a:ext cx="339870" cy="19567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771E1A-DBD8-3F48-8A3B-6289B39D47DA}"/>
              </a:ext>
            </a:extLst>
          </p:cNvPr>
          <p:cNvSpPr txBox="1"/>
          <p:nvPr/>
        </p:nvSpPr>
        <p:spPr>
          <a:xfrm>
            <a:off x="6148302" y="2502007"/>
            <a:ext cx="318565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0000"/>
                </a:solidFill>
                <a:effectLst/>
                <a:uFillTx/>
                <a:latin typeface="+mn-lt"/>
                <a:ea typeface="+mn-ea"/>
                <a:cs typeface="+mn-cs"/>
                <a:sym typeface="Helvetica Neue"/>
              </a:rPr>
              <a:t>Photosensitive sensor</a:t>
            </a:r>
          </a:p>
        </p:txBody>
      </p:sp>
      <p:cxnSp>
        <p:nvCxnSpPr>
          <p:cNvPr id="14" name="Straight Arrow Connector 13">
            <a:extLst>
              <a:ext uri="{FF2B5EF4-FFF2-40B4-BE49-F238E27FC236}">
                <a16:creationId xmlns:a16="http://schemas.microsoft.com/office/drawing/2014/main" id="{7D7159A7-1BB0-5456-995A-D455EBDEC5AE}"/>
              </a:ext>
            </a:extLst>
          </p:cNvPr>
          <p:cNvCxnSpPr>
            <a:cxnSpLocks/>
            <a:stCxn id="13" idx="2"/>
          </p:cNvCxnSpPr>
          <p:nvPr/>
        </p:nvCxnSpPr>
        <p:spPr>
          <a:xfrm flipH="1">
            <a:off x="6890261" y="2871339"/>
            <a:ext cx="850867" cy="1795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C545F05-8DDC-8225-2F6A-12AD2A48CDBF}"/>
              </a:ext>
            </a:extLst>
          </p:cNvPr>
          <p:cNvSpPr txBox="1"/>
          <p:nvPr/>
        </p:nvSpPr>
        <p:spPr>
          <a:xfrm>
            <a:off x="4789824" y="2612327"/>
            <a:ext cx="115565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0000"/>
                </a:solidFill>
                <a:effectLst/>
                <a:uFillTx/>
                <a:latin typeface="+mn-lt"/>
                <a:ea typeface="+mn-ea"/>
                <a:cs typeface="+mn-cs"/>
                <a:sym typeface="Helvetica Neue"/>
              </a:rPr>
              <a:t>Circuitry</a:t>
            </a:r>
          </a:p>
        </p:txBody>
      </p:sp>
      <p:cxnSp>
        <p:nvCxnSpPr>
          <p:cNvPr id="20" name="Straight Arrow Connector 19">
            <a:extLst>
              <a:ext uri="{FF2B5EF4-FFF2-40B4-BE49-F238E27FC236}">
                <a16:creationId xmlns:a16="http://schemas.microsoft.com/office/drawing/2014/main" id="{9AFAC4BF-5375-0403-2254-D47D3AB169F1}"/>
              </a:ext>
            </a:extLst>
          </p:cNvPr>
          <p:cNvCxnSpPr>
            <a:cxnSpLocks/>
            <a:stCxn id="19" idx="2"/>
          </p:cNvCxnSpPr>
          <p:nvPr/>
        </p:nvCxnSpPr>
        <p:spPr>
          <a:xfrm>
            <a:off x="5367650" y="2981659"/>
            <a:ext cx="226741" cy="15510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FF23C1C-6C55-FC89-247B-660C7FC2F982}"/>
              </a:ext>
            </a:extLst>
          </p:cNvPr>
          <p:cNvSpPr txBox="1"/>
          <p:nvPr/>
        </p:nvSpPr>
        <p:spPr>
          <a:xfrm>
            <a:off x="9917421" y="2554570"/>
            <a:ext cx="18514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0000"/>
                </a:solidFill>
                <a:effectLst/>
                <a:uFillTx/>
                <a:latin typeface="+mn-lt"/>
                <a:ea typeface="+mn-ea"/>
                <a:cs typeface="+mn-cs"/>
                <a:sym typeface="Helvetica Neue"/>
              </a:rPr>
              <a:t>‘Black hole’</a:t>
            </a:r>
          </a:p>
        </p:txBody>
      </p:sp>
      <p:cxnSp>
        <p:nvCxnSpPr>
          <p:cNvPr id="24" name="Straight Arrow Connector 23">
            <a:extLst>
              <a:ext uri="{FF2B5EF4-FFF2-40B4-BE49-F238E27FC236}">
                <a16:creationId xmlns:a16="http://schemas.microsoft.com/office/drawing/2014/main" id="{2EFF10B5-0E82-849D-AC6A-1109A0C820E6}"/>
              </a:ext>
            </a:extLst>
          </p:cNvPr>
          <p:cNvCxnSpPr>
            <a:cxnSpLocks/>
            <a:stCxn id="23" idx="2"/>
          </p:cNvCxnSpPr>
          <p:nvPr/>
        </p:nvCxnSpPr>
        <p:spPr>
          <a:xfrm flipH="1">
            <a:off x="10471332" y="2923902"/>
            <a:ext cx="371827" cy="1608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D4D744D-F9AB-A792-4524-A6A2D4C58609}"/>
              </a:ext>
            </a:extLst>
          </p:cNvPr>
          <p:cNvSpPr txBox="1"/>
          <p:nvPr/>
        </p:nvSpPr>
        <p:spPr>
          <a:xfrm>
            <a:off x="3046771" y="1782404"/>
            <a:ext cx="6098458"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hangingPunct="1"/>
            <a:r>
              <a:rPr lang="en-IE" b="1" dirty="0"/>
              <a:t>The best analogy of our eyes</a:t>
            </a:r>
            <a:endParaRPr lang="en-IE" dirty="0"/>
          </a:p>
        </p:txBody>
      </p:sp>
      <p:sp>
        <p:nvSpPr>
          <p:cNvPr id="2" name="Content Placeholder 2">
            <a:extLst>
              <a:ext uri="{FF2B5EF4-FFF2-40B4-BE49-F238E27FC236}">
                <a16:creationId xmlns:a16="http://schemas.microsoft.com/office/drawing/2014/main" id="{F5AEEED9-7BF0-A2A3-A1F2-EF490CF40A26}"/>
              </a:ext>
            </a:extLst>
          </p:cNvPr>
          <p:cNvSpPr txBox="1">
            <a:spLocks/>
          </p:cNvSpPr>
          <p:nvPr/>
        </p:nvSpPr>
        <p:spPr>
          <a:xfrm>
            <a:off x="435486" y="734530"/>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a:p>
            <a:pPr lvl="1" hangingPunct="1">
              <a:buFont typeface="Wingdings" panose="05000000000000000000" pitchFamily="2" charset="2"/>
              <a:buChar char="§"/>
            </a:pPr>
            <a:endParaRPr lang="en-IE" dirty="0"/>
          </a:p>
        </p:txBody>
      </p:sp>
    </p:spTree>
    <p:extLst>
      <p:ext uri="{BB962C8B-B14F-4D97-AF65-F5344CB8AC3E}">
        <p14:creationId xmlns:p14="http://schemas.microsoft.com/office/powerpoint/2010/main" val="51223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hickTatteredFlea-mobile">
            <a:hlinkClick r:id="" action="ppaction://media"/>
            <a:extLst>
              <a:ext uri="{FF2B5EF4-FFF2-40B4-BE49-F238E27FC236}">
                <a16:creationId xmlns:a16="http://schemas.microsoft.com/office/drawing/2014/main" id="{DC6A79D2-344C-4ECF-8E1E-68962B0265D8}"/>
              </a:ext>
            </a:extLst>
          </p:cNvPr>
          <p:cNvPicPr>
            <a:picLocks noGrp="1" noChangeAspect="1"/>
          </p:cNvPicPr>
          <p:nvPr>
            <p:ph sz="quarter" idx="28"/>
            <a:videoFile r:link="rId2"/>
            <p:extLst>
              <p:ext uri="{DAA4B4D4-6D71-4841-9C94-3DE7FCFB9230}">
                <p14:media xmlns:p14="http://schemas.microsoft.com/office/powerpoint/2010/main" r:embed="rId1"/>
              </p:ext>
            </p:extLst>
          </p:nvPr>
        </p:nvPicPr>
        <p:blipFill>
          <a:blip r:embed="rId5"/>
          <a:stretch>
            <a:fillRect/>
          </a:stretch>
        </p:blipFill>
        <p:spPr>
          <a:xfrm>
            <a:off x="3682646" y="2393168"/>
            <a:ext cx="4826707" cy="3619717"/>
          </a:xfrm>
        </p:spPr>
      </p:pic>
      <p:sp>
        <p:nvSpPr>
          <p:cNvPr id="3" name="Title 4">
            <a:extLst>
              <a:ext uri="{FF2B5EF4-FFF2-40B4-BE49-F238E27FC236}">
                <a16:creationId xmlns:a16="http://schemas.microsoft.com/office/drawing/2014/main" id="{B751302E-B56E-979E-4218-42227E650278}"/>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4" name="Picture 3">
            <a:extLst>
              <a:ext uri="{FF2B5EF4-FFF2-40B4-BE49-F238E27FC236}">
                <a16:creationId xmlns:a16="http://schemas.microsoft.com/office/drawing/2014/main" id="{D2AD5FB7-0568-632A-67CB-8B3CC0F2E5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2E8EA6F-B8D4-0D30-7889-7B5D5472069B}"/>
              </a:ext>
            </a:extLst>
          </p:cNvPr>
          <p:cNvSpPr txBox="1">
            <a:spLocks/>
          </p:cNvSpPr>
          <p:nvPr/>
        </p:nvSpPr>
        <p:spPr>
          <a:xfrm>
            <a:off x="435232" y="990786"/>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a:p>
            <a:pPr lvl="1" hangingPunct="1">
              <a:buFont typeface="Wingdings" panose="05000000000000000000" pitchFamily="2" charset="2"/>
              <a:buChar char="§"/>
            </a:pPr>
            <a:r>
              <a:rPr lang="en-IE" dirty="0"/>
              <a:t>The eyes are continuously moving (saccading).</a:t>
            </a:r>
          </a:p>
          <a:p>
            <a:pPr marL="228600" lvl="1" indent="0" hangingPunct="1">
              <a:buNone/>
            </a:pPr>
            <a:endParaRPr lang="en-IE" dirty="0"/>
          </a:p>
        </p:txBody>
      </p:sp>
    </p:spTree>
    <p:extLst>
      <p:ext uri="{BB962C8B-B14F-4D97-AF65-F5344CB8AC3E}">
        <p14:creationId xmlns:p14="http://schemas.microsoft.com/office/powerpoint/2010/main" val="388626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5AED78-A8A4-05B2-911F-400DBAB4091F}"/>
              </a:ext>
            </a:extLst>
          </p:cNvPr>
          <p:cNvSpPr txBox="1">
            <a:spLocks/>
          </p:cNvSpPr>
          <p:nvPr/>
        </p:nvSpPr>
        <p:spPr>
          <a:xfrm>
            <a:off x="435232" y="733958"/>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Anatomy of a human eye (cont.):</a:t>
            </a:r>
            <a:endParaRPr lang="en-IE" dirty="0"/>
          </a:p>
          <a:p>
            <a:pPr marL="228600" lvl="1" indent="0" hangingPunct="1">
              <a:buNone/>
            </a:pPr>
            <a:endParaRPr lang="en-IE" dirty="0"/>
          </a:p>
        </p:txBody>
      </p:sp>
      <p:pic>
        <p:nvPicPr>
          <p:cNvPr id="5" name="Content Placeholder 4" descr="Bubble chart&#10;&#10;Description automatically generated with low confidence">
            <a:extLst>
              <a:ext uri="{FF2B5EF4-FFF2-40B4-BE49-F238E27FC236}">
                <a16:creationId xmlns:a16="http://schemas.microsoft.com/office/drawing/2014/main" id="{134753CA-437D-4473-97AB-34007A912F75}"/>
              </a:ext>
            </a:extLst>
          </p:cNvPr>
          <p:cNvPicPr>
            <a:picLocks noGrp="1" noChangeAspect="1"/>
          </p:cNvPicPr>
          <p:nvPr>
            <p:ph sz="quarter" idx="28"/>
          </p:nvPr>
        </p:nvPicPr>
        <p:blipFill>
          <a:blip r:embed="rId3">
            <a:extLst>
              <a:ext uri="{28A0092B-C50C-407E-A947-70E740481C1C}">
                <a14:useLocalDpi xmlns:a14="http://schemas.microsoft.com/office/drawing/2010/main" val="0"/>
              </a:ext>
            </a:extLst>
          </a:blip>
          <a:stretch>
            <a:fillRect/>
          </a:stretch>
        </p:blipFill>
        <p:spPr>
          <a:xfrm>
            <a:off x="825911" y="2442546"/>
            <a:ext cx="3643847" cy="3643847"/>
          </a:xfrm>
        </p:spPr>
      </p:pic>
      <p:pic>
        <p:nvPicPr>
          <p:cNvPr id="2" name="Content Placeholder 4" descr="Background pattern&#10;&#10;Description automatically generated">
            <a:extLst>
              <a:ext uri="{FF2B5EF4-FFF2-40B4-BE49-F238E27FC236}">
                <a16:creationId xmlns:a16="http://schemas.microsoft.com/office/drawing/2014/main" id="{F0A71879-2B52-0B01-7032-CA8FFBA5D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2442546"/>
            <a:ext cx="5120448" cy="361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3" name="Title 4">
            <a:extLst>
              <a:ext uri="{FF2B5EF4-FFF2-40B4-BE49-F238E27FC236}">
                <a16:creationId xmlns:a16="http://schemas.microsoft.com/office/drawing/2014/main" id="{72688513-F152-D4C8-493E-11151B6A246C}"/>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4" name="Picture 3">
            <a:extLst>
              <a:ext uri="{FF2B5EF4-FFF2-40B4-BE49-F238E27FC236}">
                <a16:creationId xmlns:a16="http://schemas.microsoft.com/office/drawing/2014/main" id="{122805BA-72ED-C4BD-B046-825C485C4A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A26A7B-0727-FF39-C734-63B80DDBE363}"/>
              </a:ext>
            </a:extLst>
          </p:cNvPr>
          <p:cNvSpPr txBox="1"/>
          <p:nvPr/>
        </p:nvSpPr>
        <p:spPr>
          <a:xfrm>
            <a:off x="2047023" y="2056879"/>
            <a:ext cx="1201621"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b="1" dirty="0"/>
              <a:t>Test 1</a:t>
            </a:r>
            <a:endParaRPr lang="en-US" dirty="0"/>
          </a:p>
        </p:txBody>
      </p:sp>
      <p:sp>
        <p:nvSpPr>
          <p:cNvPr id="8" name="TextBox 7">
            <a:extLst>
              <a:ext uri="{FF2B5EF4-FFF2-40B4-BE49-F238E27FC236}">
                <a16:creationId xmlns:a16="http://schemas.microsoft.com/office/drawing/2014/main" id="{9DD0B810-6E10-A778-A9A2-ADAFDFCC9D23}"/>
              </a:ext>
            </a:extLst>
          </p:cNvPr>
          <p:cNvSpPr txBox="1"/>
          <p:nvPr/>
        </p:nvSpPr>
        <p:spPr>
          <a:xfrm>
            <a:off x="8419362" y="2056879"/>
            <a:ext cx="1201621"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b="1" dirty="0"/>
              <a:t>Test 2</a:t>
            </a:r>
            <a:endParaRPr lang="en-US" dirty="0"/>
          </a:p>
        </p:txBody>
      </p:sp>
    </p:spTree>
    <p:extLst>
      <p:ext uri="{BB962C8B-B14F-4D97-AF65-F5344CB8AC3E}">
        <p14:creationId xmlns:p14="http://schemas.microsoft.com/office/powerpoint/2010/main" val="27742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7F481E-D2A3-61FA-CC3B-BE58D0DD6F4F}"/>
              </a:ext>
            </a:extLst>
          </p:cNvPr>
          <p:cNvSpPr>
            <a:spLocks noGrp="1"/>
          </p:cNvSpPr>
          <p:nvPr>
            <p:ph type="title"/>
          </p:nvPr>
        </p:nvSpPr>
        <p:spPr>
          <a:xfrm>
            <a:off x="590592" y="142874"/>
            <a:ext cx="11010816" cy="952499"/>
          </a:xfrm>
        </p:spPr>
        <p:txBody>
          <a:bodyPr/>
          <a:lstStyle/>
          <a:p>
            <a:r>
              <a:rPr lang="en-US" dirty="0"/>
              <a:t>Agenda</a:t>
            </a:r>
            <a:endParaRPr lang="en-ID" dirty="0"/>
          </a:p>
        </p:txBody>
      </p:sp>
      <p:sp>
        <p:nvSpPr>
          <p:cNvPr id="6" name="Content Placeholder 5">
            <a:extLst>
              <a:ext uri="{FF2B5EF4-FFF2-40B4-BE49-F238E27FC236}">
                <a16:creationId xmlns:a16="http://schemas.microsoft.com/office/drawing/2014/main" id="{251CACED-507C-E661-FDC8-BBA866DD289D}"/>
              </a:ext>
            </a:extLst>
          </p:cNvPr>
          <p:cNvSpPr>
            <a:spLocks noGrp="1"/>
          </p:cNvSpPr>
          <p:nvPr>
            <p:ph sz="quarter" idx="28"/>
          </p:nvPr>
        </p:nvSpPr>
        <p:spPr/>
        <p:txBody>
          <a:bodyPr/>
          <a:lstStyle/>
          <a:p>
            <a:r>
              <a:rPr lang="en-US" dirty="0"/>
              <a:t>About Intel Vietnam: creating a better future</a:t>
            </a:r>
          </a:p>
          <a:p>
            <a:r>
              <a:rPr lang="en-US" dirty="0"/>
              <a:t>From Goliath to David: the rise of vision processing units (VPU)</a:t>
            </a:r>
          </a:p>
          <a:p>
            <a:r>
              <a:rPr lang="en-US" dirty="0"/>
              <a:t>Human Vision: inspired by biology, implement technology</a:t>
            </a:r>
          </a:p>
          <a:p>
            <a:r>
              <a:rPr lang="en-US" dirty="0"/>
              <a:t>From Light to Pixels: journey to the ‘world of black magic’</a:t>
            </a:r>
          </a:p>
          <a:p>
            <a:r>
              <a:rPr lang="en-US" dirty="0"/>
              <a:t>Why it matters: how we can best infer people?</a:t>
            </a:r>
          </a:p>
          <a:p>
            <a:endParaRPr lang="en-US" dirty="0"/>
          </a:p>
          <a:p>
            <a:endParaRPr lang="en-US" dirty="0"/>
          </a:p>
          <a:p>
            <a:endParaRPr lang="en-ID" dirty="0"/>
          </a:p>
        </p:txBody>
      </p:sp>
      <p:pic>
        <p:nvPicPr>
          <p:cNvPr id="7" name="Picture 2">
            <a:extLst>
              <a:ext uri="{FF2B5EF4-FFF2-40B4-BE49-F238E27FC236}">
                <a16:creationId xmlns:a16="http://schemas.microsoft.com/office/drawing/2014/main" id="{9F7D80DE-72F7-B538-F990-E49FC8C2AC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3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3CD6F96-7BFB-D0D6-622A-6D67DCFA9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091" y="2474067"/>
            <a:ext cx="2007039" cy="3863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6" name="Content Placeholder 4" descr="A picture containing text&#10;&#10;Description automatically generated">
            <a:extLst>
              <a:ext uri="{FF2B5EF4-FFF2-40B4-BE49-F238E27FC236}">
                <a16:creationId xmlns:a16="http://schemas.microsoft.com/office/drawing/2014/main" id="{90A18191-D521-F116-0FE4-1EFABD0B24DF}"/>
              </a:ext>
            </a:extLst>
          </p:cNvPr>
          <p:cNvPicPr>
            <a:picLocks noGrp="1" noChangeAspect="1"/>
          </p:cNvPicPr>
          <p:nvPr>
            <p:ph sz="quarter" idx="28"/>
          </p:nvPr>
        </p:nvPicPr>
        <p:blipFill>
          <a:blip r:embed="rId4">
            <a:extLst>
              <a:ext uri="{28A0092B-C50C-407E-A947-70E740481C1C}">
                <a14:useLocalDpi xmlns:a14="http://schemas.microsoft.com/office/drawing/2010/main" val="0"/>
              </a:ext>
            </a:extLst>
          </a:blip>
          <a:stretch>
            <a:fillRect/>
          </a:stretch>
        </p:blipFill>
        <p:spPr>
          <a:xfrm>
            <a:off x="5875416" y="2834071"/>
            <a:ext cx="5725992" cy="3467407"/>
          </a:xfrm>
        </p:spPr>
      </p:pic>
      <p:sp>
        <p:nvSpPr>
          <p:cNvPr id="7" name="Title 4">
            <a:extLst>
              <a:ext uri="{FF2B5EF4-FFF2-40B4-BE49-F238E27FC236}">
                <a16:creationId xmlns:a16="http://schemas.microsoft.com/office/drawing/2014/main" id="{FEBE95B6-749C-B985-FF9D-B57288EE500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8" name="Picture 7">
            <a:extLst>
              <a:ext uri="{FF2B5EF4-FFF2-40B4-BE49-F238E27FC236}">
                <a16:creationId xmlns:a16="http://schemas.microsoft.com/office/drawing/2014/main" id="{A58318BE-9340-E7E6-1FFE-589901F7BA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A225175E-AAC9-6416-83F7-7AFE5CFB455C}"/>
              </a:ext>
            </a:extLst>
          </p:cNvPr>
          <p:cNvSpPr txBox="1">
            <a:spLocks/>
          </p:cNvSpPr>
          <p:nvPr/>
        </p:nvSpPr>
        <p:spPr>
          <a:xfrm>
            <a:off x="435232" y="990786"/>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So far we have known that:</a:t>
            </a:r>
          </a:p>
          <a:p>
            <a:pPr lvl="1" hangingPunct="1">
              <a:buFont typeface="Wingdings" panose="05000000000000000000" pitchFamily="2" charset="2"/>
              <a:buChar char="§"/>
            </a:pPr>
            <a:r>
              <a:rPr lang="en-IE" dirty="0"/>
              <a:t>We have bad ‘hardware’. How do we fix it?</a:t>
            </a:r>
          </a:p>
          <a:p>
            <a:pPr marL="228600" lvl="1" indent="0" hangingPunct="1">
              <a:buNone/>
            </a:pPr>
            <a:endParaRPr lang="en-IE" dirty="0"/>
          </a:p>
        </p:txBody>
      </p:sp>
      <p:sp>
        <p:nvSpPr>
          <p:cNvPr id="11" name="TextBox 10">
            <a:extLst>
              <a:ext uri="{FF2B5EF4-FFF2-40B4-BE49-F238E27FC236}">
                <a16:creationId xmlns:a16="http://schemas.microsoft.com/office/drawing/2014/main" id="{8B19088F-C4F7-7567-E284-11DECF2DF524}"/>
              </a:ext>
            </a:extLst>
          </p:cNvPr>
          <p:cNvSpPr txBox="1"/>
          <p:nvPr/>
        </p:nvSpPr>
        <p:spPr>
          <a:xfrm>
            <a:off x="4257981" y="2220888"/>
            <a:ext cx="3676036"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en-IE" b="1" dirty="0"/>
              <a:t>Our actual field of vision</a:t>
            </a:r>
            <a:endParaRPr lang="en-IE" dirty="0"/>
          </a:p>
        </p:txBody>
      </p:sp>
    </p:spTree>
    <p:extLst>
      <p:ext uri="{BB962C8B-B14F-4D97-AF65-F5344CB8AC3E}">
        <p14:creationId xmlns:p14="http://schemas.microsoft.com/office/powerpoint/2010/main" val="416771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1A24560-EB8F-4D99-9130-7A7B7CBF0578}"/>
              </a:ext>
            </a:extLst>
          </p:cNvPr>
          <p:cNvPicPr>
            <a:picLocks noGrp="1" noChangeAspect="1"/>
          </p:cNvPicPr>
          <p:nvPr>
            <p:ph sz="quarter" idx="28"/>
          </p:nvPr>
        </p:nvPicPr>
        <p:blipFill>
          <a:blip r:embed="rId3"/>
          <a:stretch>
            <a:fillRect/>
          </a:stretch>
        </p:blipFill>
        <p:spPr>
          <a:xfrm>
            <a:off x="2827201" y="2394473"/>
            <a:ext cx="6537597" cy="3897087"/>
          </a:xfrm>
        </p:spPr>
      </p:pic>
      <p:sp>
        <p:nvSpPr>
          <p:cNvPr id="2" name="Title 4">
            <a:extLst>
              <a:ext uri="{FF2B5EF4-FFF2-40B4-BE49-F238E27FC236}">
                <a16:creationId xmlns:a16="http://schemas.microsoft.com/office/drawing/2014/main" id="{6E67BD61-AE2F-674A-4182-16EDE9A04CF7}"/>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Human Vision</a:t>
            </a:r>
            <a:endParaRPr lang="en-ID" dirty="0"/>
          </a:p>
        </p:txBody>
      </p:sp>
      <p:pic>
        <p:nvPicPr>
          <p:cNvPr id="3" name="Picture 2">
            <a:extLst>
              <a:ext uri="{FF2B5EF4-FFF2-40B4-BE49-F238E27FC236}">
                <a16:creationId xmlns:a16="http://schemas.microsoft.com/office/drawing/2014/main" id="{8803A6CE-9ED8-EBB4-B081-DD18872D0D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2FCE8F2C-3C06-B763-B166-5ED1506953C3}"/>
              </a:ext>
            </a:extLst>
          </p:cNvPr>
          <p:cNvSpPr txBox="1">
            <a:spLocks/>
          </p:cNvSpPr>
          <p:nvPr/>
        </p:nvSpPr>
        <p:spPr>
          <a:xfrm>
            <a:off x="435232" y="990786"/>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Solution:</a:t>
            </a:r>
          </a:p>
          <a:p>
            <a:pPr lvl="1" hangingPunct="1">
              <a:buFont typeface="Wingdings" panose="05000000000000000000" pitchFamily="2" charset="2"/>
              <a:buChar char="§"/>
            </a:pPr>
            <a:r>
              <a:rPr lang="en-IE" dirty="0"/>
              <a:t>Bad ‘hardware’ can be fixed with good ‘software’.</a:t>
            </a:r>
          </a:p>
          <a:p>
            <a:pPr marL="228600" lvl="1" indent="0" hangingPunct="1">
              <a:buNone/>
            </a:pPr>
            <a:endParaRPr lang="en-IE" dirty="0"/>
          </a:p>
        </p:txBody>
      </p:sp>
    </p:spTree>
    <p:extLst>
      <p:ext uri="{BB962C8B-B14F-4D97-AF65-F5344CB8AC3E}">
        <p14:creationId xmlns:p14="http://schemas.microsoft.com/office/powerpoint/2010/main" val="17574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CB8C-842D-4C6C-BAEA-06BE06BAEC13}"/>
              </a:ext>
            </a:extLst>
          </p:cNvPr>
          <p:cNvSpPr>
            <a:spLocks noGrp="1"/>
          </p:cNvSpPr>
          <p:nvPr>
            <p:ph type="title"/>
          </p:nvPr>
        </p:nvSpPr>
        <p:spPr/>
        <p:txBody>
          <a:bodyPr/>
          <a:lstStyle/>
          <a:p>
            <a:r>
              <a:rPr lang="en-IE" dirty="0"/>
              <a:t>From Light to Pixels</a:t>
            </a:r>
          </a:p>
        </p:txBody>
      </p:sp>
      <p:sp>
        <p:nvSpPr>
          <p:cNvPr id="4" name="Text Placeholder 3">
            <a:extLst>
              <a:ext uri="{FF2B5EF4-FFF2-40B4-BE49-F238E27FC236}">
                <a16:creationId xmlns:a16="http://schemas.microsoft.com/office/drawing/2014/main" id="{9E85371C-D83E-3D0E-9753-CBA07A71B83F}"/>
              </a:ext>
            </a:extLst>
          </p:cNvPr>
          <p:cNvSpPr>
            <a:spLocks noGrp="1"/>
          </p:cNvSpPr>
          <p:nvPr>
            <p:ph type="body" sz="quarter" idx="25"/>
          </p:nvPr>
        </p:nvSpPr>
        <p:spPr/>
        <p:txBody>
          <a:bodyPr/>
          <a:lstStyle/>
          <a:p>
            <a:r>
              <a:rPr lang="en-US" sz="1800" dirty="0"/>
              <a:t>Journey to the ‘world of black magic’</a:t>
            </a:r>
          </a:p>
          <a:p>
            <a:endParaRPr lang="en-US" dirty="0"/>
          </a:p>
        </p:txBody>
      </p:sp>
    </p:spTree>
    <p:extLst>
      <p:ext uri="{BB962C8B-B14F-4D97-AF65-F5344CB8AC3E}">
        <p14:creationId xmlns:p14="http://schemas.microsoft.com/office/powerpoint/2010/main" val="5775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1B78D0A-3505-E506-B501-48023424F29C}"/>
              </a:ext>
            </a:extLst>
          </p:cNvPr>
          <p:cNvSpPr txBox="1">
            <a:spLocks/>
          </p:cNvSpPr>
          <p:nvPr/>
        </p:nvSpPr>
        <p:spPr>
          <a:xfrm>
            <a:off x="435232" y="2010528"/>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Recap:</a:t>
            </a:r>
          </a:p>
          <a:p>
            <a:pPr lvl="1" hangingPunct="1">
              <a:buFont typeface="Wingdings" panose="05000000000000000000" pitchFamily="2" charset="2"/>
              <a:buChar char="§"/>
            </a:pPr>
            <a:r>
              <a:rPr lang="en-IE" dirty="0"/>
              <a:t>Light source.</a:t>
            </a:r>
          </a:p>
          <a:p>
            <a:pPr lvl="1" hangingPunct="1">
              <a:buFont typeface="Wingdings" panose="05000000000000000000" pitchFamily="2" charset="2"/>
              <a:buChar char="§"/>
            </a:pPr>
            <a:r>
              <a:rPr lang="en-IE" dirty="0"/>
              <a:t>Lens.</a:t>
            </a:r>
          </a:p>
          <a:p>
            <a:pPr lvl="1" hangingPunct="1">
              <a:buFont typeface="Wingdings" panose="05000000000000000000" pitchFamily="2" charset="2"/>
              <a:buChar char="§"/>
            </a:pPr>
            <a:r>
              <a:rPr lang="en-IE" dirty="0"/>
              <a:t>Photoreceptors.</a:t>
            </a:r>
          </a:p>
          <a:p>
            <a:pPr lvl="1" hangingPunct="1">
              <a:buFont typeface="Wingdings" panose="05000000000000000000" pitchFamily="2" charset="2"/>
              <a:buChar char="§"/>
            </a:pPr>
            <a:r>
              <a:rPr lang="en-IE" dirty="0"/>
              <a:t>Brain.</a:t>
            </a:r>
          </a:p>
          <a:p>
            <a:pPr lvl="1" hangingPunct="1">
              <a:buFont typeface="Wingdings" panose="05000000000000000000" pitchFamily="2" charset="2"/>
              <a:buChar char="§"/>
            </a:pPr>
            <a:endParaRPr lang="en-IE" dirty="0"/>
          </a:p>
          <a:p>
            <a:pPr marL="228600" lvl="1" indent="0" hangingPunct="1">
              <a:buNone/>
            </a:pPr>
            <a:endParaRPr lang="en-IE" dirty="0"/>
          </a:p>
        </p:txBody>
      </p:sp>
      <p:sp>
        <p:nvSpPr>
          <p:cNvPr id="2" name="Title 4">
            <a:extLst>
              <a:ext uri="{FF2B5EF4-FFF2-40B4-BE49-F238E27FC236}">
                <a16:creationId xmlns:a16="http://schemas.microsoft.com/office/drawing/2014/main" id="{D76D52FE-4A7B-E7B4-E4F1-F16315F2E402}"/>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5" name="Content Placeholder 6">
            <a:extLst>
              <a:ext uri="{FF2B5EF4-FFF2-40B4-BE49-F238E27FC236}">
                <a16:creationId xmlns:a16="http://schemas.microsoft.com/office/drawing/2014/main" id="{3CE22DEE-8A58-D1F2-5993-95D7C5A9F9C6}"/>
              </a:ext>
            </a:extLst>
          </p:cNvPr>
          <p:cNvPicPr>
            <a:picLocks noChangeAspect="1"/>
          </p:cNvPicPr>
          <p:nvPr/>
        </p:nvPicPr>
        <p:blipFill rotWithShape="1">
          <a:blip r:embed="rId3"/>
          <a:srcRect t="6402" r="-1" b="10082"/>
          <a:stretch/>
        </p:blipFill>
        <p:spPr>
          <a:xfrm>
            <a:off x="3074939" y="3549253"/>
            <a:ext cx="6661553" cy="2767825"/>
          </a:xfrm>
          <a:prstGeom prst="rect">
            <a:avLst/>
          </a:prstGeom>
          <a:noFill/>
        </p:spPr>
      </p:pic>
      <p:pic>
        <p:nvPicPr>
          <p:cNvPr id="6" name="Google Shape;83;p16">
            <a:extLst>
              <a:ext uri="{FF2B5EF4-FFF2-40B4-BE49-F238E27FC236}">
                <a16:creationId xmlns:a16="http://schemas.microsoft.com/office/drawing/2014/main" id="{0664A9AD-AD6A-403A-27F5-22F8CFB59666}"/>
              </a:ext>
            </a:extLst>
          </p:cNvPr>
          <p:cNvPicPr preferRelativeResize="0"/>
          <p:nvPr/>
        </p:nvPicPr>
        <p:blipFill>
          <a:blip r:embed="rId4">
            <a:alphaModFix/>
          </a:blip>
          <a:stretch>
            <a:fillRect/>
          </a:stretch>
        </p:blipFill>
        <p:spPr>
          <a:xfrm>
            <a:off x="767272" y="3853813"/>
            <a:ext cx="1665911" cy="1843285"/>
          </a:xfrm>
          <a:prstGeom prst="rect">
            <a:avLst/>
          </a:prstGeom>
          <a:noFill/>
          <a:ln>
            <a:noFill/>
          </a:ln>
        </p:spPr>
      </p:pic>
      <p:pic>
        <p:nvPicPr>
          <p:cNvPr id="8" name="Content Placeholder 6">
            <a:extLst>
              <a:ext uri="{FF2B5EF4-FFF2-40B4-BE49-F238E27FC236}">
                <a16:creationId xmlns:a16="http://schemas.microsoft.com/office/drawing/2014/main" id="{CF7F42BE-51E9-06F5-65E3-0B14A47BA446}"/>
              </a:ext>
            </a:extLst>
          </p:cNvPr>
          <p:cNvPicPr>
            <a:picLocks noChangeAspect="1"/>
          </p:cNvPicPr>
          <p:nvPr/>
        </p:nvPicPr>
        <p:blipFill>
          <a:blip r:embed="rId5"/>
          <a:stretch>
            <a:fillRect/>
          </a:stretch>
        </p:blipFill>
        <p:spPr>
          <a:xfrm>
            <a:off x="7597664" y="1216906"/>
            <a:ext cx="3625859" cy="2161389"/>
          </a:xfrm>
          <a:prstGeom prst="rect">
            <a:avLst/>
          </a:prstGeom>
        </p:spPr>
      </p:pic>
      <p:sp>
        <p:nvSpPr>
          <p:cNvPr id="9" name="TextBox 8">
            <a:extLst>
              <a:ext uri="{FF2B5EF4-FFF2-40B4-BE49-F238E27FC236}">
                <a16:creationId xmlns:a16="http://schemas.microsoft.com/office/drawing/2014/main" id="{ED0E5728-5F2D-6116-6756-FC21A2C69072}"/>
              </a:ext>
            </a:extLst>
          </p:cNvPr>
          <p:cNvSpPr txBox="1"/>
          <p:nvPr/>
        </p:nvSpPr>
        <p:spPr>
          <a:xfrm>
            <a:off x="4353018" y="2627855"/>
            <a:ext cx="318565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0000"/>
                </a:solidFill>
                <a:effectLst/>
                <a:uFillTx/>
                <a:latin typeface="+mn-lt"/>
                <a:ea typeface="+mn-ea"/>
                <a:cs typeface="+mn-cs"/>
                <a:sym typeface="Helvetica Neue"/>
              </a:rPr>
              <a:t>Photoreceptors</a:t>
            </a:r>
          </a:p>
        </p:txBody>
      </p:sp>
      <p:cxnSp>
        <p:nvCxnSpPr>
          <p:cNvPr id="10" name="Straight Arrow Connector 9">
            <a:extLst>
              <a:ext uri="{FF2B5EF4-FFF2-40B4-BE49-F238E27FC236}">
                <a16:creationId xmlns:a16="http://schemas.microsoft.com/office/drawing/2014/main" id="{59D451BA-1EF5-4371-5440-38F47B889AC8}"/>
              </a:ext>
            </a:extLst>
          </p:cNvPr>
          <p:cNvCxnSpPr>
            <a:cxnSpLocks/>
            <a:stCxn id="9" idx="2"/>
          </p:cNvCxnSpPr>
          <p:nvPr/>
        </p:nvCxnSpPr>
        <p:spPr>
          <a:xfrm>
            <a:off x="5945844" y="2997187"/>
            <a:ext cx="1592826" cy="18502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0DFDAA9-265E-B998-72FA-F9FFC50306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D263156-7CAA-C01D-49B9-8FA0787DE1A3}"/>
              </a:ext>
            </a:extLst>
          </p:cNvPr>
          <p:cNvSpPr txBox="1">
            <a:spLocks/>
          </p:cNvSpPr>
          <p:nvPr/>
        </p:nvSpPr>
        <p:spPr>
          <a:xfrm>
            <a:off x="435232" y="2022403"/>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Vision (a.k.a. Imaging or Camera) system:</a:t>
            </a:r>
          </a:p>
          <a:p>
            <a:pPr lvl="1" hangingPunct="1">
              <a:buFont typeface="Wingdings" panose="05000000000000000000" pitchFamily="2" charset="2"/>
              <a:buChar char="§"/>
            </a:pPr>
            <a:r>
              <a:rPr lang="en-IE" dirty="0"/>
              <a:t>Environment.</a:t>
            </a:r>
          </a:p>
          <a:p>
            <a:pPr lvl="1" hangingPunct="1">
              <a:buFont typeface="Wingdings" panose="05000000000000000000" pitchFamily="2" charset="2"/>
              <a:buChar char="§"/>
            </a:pPr>
            <a:r>
              <a:rPr lang="en-IE" dirty="0"/>
              <a:t>Optics (lens, aperture, shutter).</a:t>
            </a:r>
          </a:p>
          <a:p>
            <a:pPr lvl="1" hangingPunct="1">
              <a:buFont typeface="Wingdings" panose="05000000000000000000" pitchFamily="2" charset="2"/>
              <a:buChar char="§"/>
            </a:pPr>
            <a:r>
              <a:rPr lang="en-IE" dirty="0"/>
              <a:t>Sensors (CMOS or CCD).</a:t>
            </a:r>
          </a:p>
          <a:p>
            <a:pPr lvl="1" hangingPunct="1">
              <a:buFont typeface="Wingdings" panose="05000000000000000000" pitchFamily="2" charset="2"/>
              <a:buChar char="§"/>
            </a:pPr>
            <a:r>
              <a:rPr lang="en-IE" dirty="0"/>
              <a:t>Image Processor.</a:t>
            </a:r>
          </a:p>
          <a:p>
            <a:pPr lvl="1" hangingPunct="1">
              <a:buFont typeface="Wingdings" panose="05000000000000000000" pitchFamily="2" charset="2"/>
              <a:buChar char="§"/>
            </a:pPr>
            <a:endParaRPr lang="en-IE" dirty="0"/>
          </a:p>
          <a:p>
            <a:pPr marL="228600" lvl="1" indent="0" hangingPunct="1">
              <a:buNone/>
            </a:pPr>
            <a:endParaRPr lang="en-IE" dirty="0"/>
          </a:p>
        </p:txBody>
      </p:sp>
      <p:pic>
        <p:nvPicPr>
          <p:cNvPr id="5" name="Google Shape;80;p16">
            <a:extLst>
              <a:ext uri="{FF2B5EF4-FFF2-40B4-BE49-F238E27FC236}">
                <a16:creationId xmlns:a16="http://schemas.microsoft.com/office/drawing/2014/main" id="{81158370-552E-EA78-8A5D-5912E8B74387}"/>
              </a:ext>
            </a:extLst>
          </p:cNvPr>
          <p:cNvPicPr preferRelativeResize="0"/>
          <p:nvPr/>
        </p:nvPicPr>
        <p:blipFill>
          <a:blip r:embed="rId3">
            <a:alphaModFix/>
          </a:blip>
          <a:stretch>
            <a:fillRect/>
          </a:stretch>
        </p:blipFill>
        <p:spPr>
          <a:xfrm>
            <a:off x="3917692" y="3888121"/>
            <a:ext cx="2574935" cy="2068533"/>
          </a:xfrm>
          <a:prstGeom prst="rect">
            <a:avLst/>
          </a:prstGeom>
          <a:noFill/>
          <a:ln>
            <a:noFill/>
          </a:ln>
        </p:spPr>
      </p:pic>
      <p:pic>
        <p:nvPicPr>
          <p:cNvPr id="6" name="Google Shape;81;p16">
            <a:extLst>
              <a:ext uri="{FF2B5EF4-FFF2-40B4-BE49-F238E27FC236}">
                <a16:creationId xmlns:a16="http://schemas.microsoft.com/office/drawing/2014/main" id="{4E288B73-9044-072A-62A6-272EEBA9417A}"/>
              </a:ext>
            </a:extLst>
          </p:cNvPr>
          <p:cNvPicPr preferRelativeResize="0"/>
          <p:nvPr/>
        </p:nvPicPr>
        <p:blipFill>
          <a:blip r:embed="rId4">
            <a:alphaModFix/>
          </a:blip>
          <a:stretch>
            <a:fillRect/>
          </a:stretch>
        </p:blipFill>
        <p:spPr>
          <a:xfrm>
            <a:off x="9613876" y="4035088"/>
            <a:ext cx="1987532" cy="1774567"/>
          </a:xfrm>
          <a:prstGeom prst="rect">
            <a:avLst/>
          </a:prstGeom>
          <a:noFill/>
          <a:ln>
            <a:noFill/>
          </a:ln>
        </p:spPr>
      </p:pic>
      <p:pic>
        <p:nvPicPr>
          <p:cNvPr id="7" name="Google Shape;82;p16">
            <a:extLst>
              <a:ext uri="{FF2B5EF4-FFF2-40B4-BE49-F238E27FC236}">
                <a16:creationId xmlns:a16="http://schemas.microsoft.com/office/drawing/2014/main" id="{4A453700-DCF3-47A3-3603-F97AB56B5878}"/>
              </a:ext>
            </a:extLst>
          </p:cNvPr>
          <p:cNvPicPr preferRelativeResize="0"/>
          <p:nvPr/>
        </p:nvPicPr>
        <p:blipFill>
          <a:blip r:embed="rId5">
            <a:alphaModFix/>
          </a:blip>
          <a:stretch>
            <a:fillRect/>
          </a:stretch>
        </p:blipFill>
        <p:spPr>
          <a:xfrm>
            <a:off x="234943" y="3888121"/>
            <a:ext cx="3342767" cy="2229733"/>
          </a:xfrm>
          <a:prstGeom prst="rect">
            <a:avLst/>
          </a:prstGeom>
          <a:noFill/>
          <a:ln>
            <a:noFill/>
          </a:ln>
        </p:spPr>
      </p:pic>
      <p:pic>
        <p:nvPicPr>
          <p:cNvPr id="8" name="Google Shape;84;p16">
            <a:extLst>
              <a:ext uri="{FF2B5EF4-FFF2-40B4-BE49-F238E27FC236}">
                <a16:creationId xmlns:a16="http://schemas.microsoft.com/office/drawing/2014/main" id="{850C8AFE-FE91-C7C2-A2E9-932D82A8901B}"/>
              </a:ext>
            </a:extLst>
          </p:cNvPr>
          <p:cNvPicPr preferRelativeResize="0"/>
          <p:nvPr/>
        </p:nvPicPr>
        <p:blipFill>
          <a:blip r:embed="rId6">
            <a:alphaModFix/>
          </a:blip>
          <a:stretch>
            <a:fillRect/>
          </a:stretch>
        </p:blipFill>
        <p:spPr>
          <a:xfrm>
            <a:off x="6810126" y="3894957"/>
            <a:ext cx="2574933" cy="2061697"/>
          </a:xfrm>
          <a:prstGeom prst="rect">
            <a:avLst/>
          </a:prstGeom>
          <a:noFill/>
          <a:ln>
            <a:noFill/>
          </a:ln>
        </p:spPr>
      </p:pic>
      <p:sp>
        <p:nvSpPr>
          <p:cNvPr id="10" name="Title 4">
            <a:extLst>
              <a:ext uri="{FF2B5EF4-FFF2-40B4-BE49-F238E27FC236}">
                <a16:creationId xmlns:a16="http://schemas.microsoft.com/office/drawing/2014/main" id="{5A9AB26E-959B-5B4E-546B-226EC8E94DB3}"/>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11" name="Picture 10">
            <a:extLst>
              <a:ext uri="{FF2B5EF4-FFF2-40B4-BE49-F238E27FC236}">
                <a16:creationId xmlns:a16="http://schemas.microsoft.com/office/drawing/2014/main" id="{137679AD-B8C0-E7C3-F476-1CAE998635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D343243-90F2-D3C8-0A27-F40E59171ABF}"/>
              </a:ext>
            </a:extLst>
          </p:cNvPr>
          <p:cNvSpPr txBox="1"/>
          <p:nvPr/>
        </p:nvSpPr>
        <p:spPr>
          <a:xfrm>
            <a:off x="6146582" y="1966219"/>
            <a:ext cx="5565993" cy="1090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r>
              <a:rPr lang="en-IE" b="1" dirty="0"/>
              <a:t>Image quality</a:t>
            </a:r>
            <a:br>
              <a:rPr lang="en-IE" b="1" dirty="0"/>
            </a:br>
            <a:r>
              <a:rPr lang="en-IE" b="1" dirty="0"/>
              <a:t>→ </a:t>
            </a:r>
            <a:r>
              <a:rPr lang="en-IE" dirty="0"/>
              <a:t>Amount of light in the environment.</a:t>
            </a:r>
            <a:br>
              <a:rPr lang="en-IE" dirty="0"/>
            </a:br>
            <a:r>
              <a:rPr lang="en-IE" b="1" dirty="0"/>
              <a:t>→</a:t>
            </a:r>
            <a:r>
              <a:rPr lang="en-IE" dirty="0"/>
              <a:t> How much light is captured.</a:t>
            </a:r>
          </a:p>
        </p:txBody>
      </p:sp>
    </p:spTree>
    <p:extLst>
      <p:ext uri="{BB962C8B-B14F-4D97-AF65-F5344CB8AC3E}">
        <p14:creationId xmlns:p14="http://schemas.microsoft.com/office/powerpoint/2010/main" val="2946431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4" name="Group 3">
            <a:extLst>
              <a:ext uri="{FF2B5EF4-FFF2-40B4-BE49-F238E27FC236}">
                <a16:creationId xmlns:a16="http://schemas.microsoft.com/office/drawing/2014/main" id="{F7065D72-8C8F-48A7-0467-B3A1C23FF512}"/>
              </a:ext>
            </a:extLst>
          </p:cNvPr>
          <p:cNvGrpSpPr/>
          <p:nvPr/>
        </p:nvGrpSpPr>
        <p:grpSpPr>
          <a:xfrm>
            <a:off x="381413" y="2249469"/>
            <a:ext cx="3624845" cy="2504052"/>
            <a:chOff x="927321" y="776310"/>
            <a:chExt cx="8752688" cy="4860422"/>
          </a:xfrm>
        </p:grpSpPr>
        <p:pic>
          <p:nvPicPr>
            <p:cNvPr id="103" name="Google Shape;103;p19"/>
            <p:cNvPicPr preferRelativeResize="0"/>
            <p:nvPr/>
          </p:nvPicPr>
          <p:blipFill>
            <a:blip r:embed="rId3">
              <a:alphaModFix/>
            </a:blip>
            <a:stretch>
              <a:fillRect/>
            </a:stretch>
          </p:blipFill>
          <p:spPr>
            <a:xfrm>
              <a:off x="8154429" y="3046699"/>
              <a:ext cx="1525580" cy="1525599"/>
            </a:xfrm>
            <a:prstGeom prst="rect">
              <a:avLst/>
            </a:prstGeom>
            <a:noFill/>
            <a:ln>
              <a:noFill/>
            </a:ln>
          </p:spPr>
        </p:pic>
        <p:pic>
          <p:nvPicPr>
            <p:cNvPr id="104" name="Google Shape;104;p19"/>
            <p:cNvPicPr preferRelativeResize="0"/>
            <p:nvPr/>
          </p:nvPicPr>
          <p:blipFill>
            <a:blip r:embed="rId4">
              <a:alphaModFix/>
            </a:blip>
            <a:stretch>
              <a:fillRect/>
            </a:stretch>
          </p:blipFill>
          <p:spPr>
            <a:xfrm>
              <a:off x="1406629" y="3507865"/>
              <a:ext cx="2128899" cy="2128867"/>
            </a:xfrm>
            <a:prstGeom prst="rect">
              <a:avLst/>
            </a:prstGeom>
            <a:noFill/>
            <a:ln>
              <a:noFill/>
            </a:ln>
          </p:spPr>
        </p:pic>
        <p:pic>
          <p:nvPicPr>
            <p:cNvPr id="105" name="Google Shape;105;p19"/>
            <p:cNvPicPr preferRelativeResize="0"/>
            <p:nvPr/>
          </p:nvPicPr>
          <p:blipFill>
            <a:blip r:embed="rId5">
              <a:alphaModFix/>
            </a:blip>
            <a:stretch>
              <a:fillRect/>
            </a:stretch>
          </p:blipFill>
          <p:spPr>
            <a:xfrm>
              <a:off x="927321" y="776310"/>
              <a:ext cx="2984468" cy="2984468"/>
            </a:xfrm>
            <a:prstGeom prst="rect">
              <a:avLst/>
            </a:prstGeom>
            <a:noFill/>
            <a:ln>
              <a:noFill/>
            </a:ln>
          </p:spPr>
        </p:pic>
        <p:cxnSp>
          <p:nvCxnSpPr>
            <p:cNvPr id="106" name="Google Shape;106;p19"/>
            <p:cNvCxnSpPr>
              <a:cxnSpLocks/>
              <a:stCxn id="105" idx="3"/>
              <a:endCxn id="103" idx="1"/>
            </p:cNvCxnSpPr>
            <p:nvPr/>
          </p:nvCxnSpPr>
          <p:spPr>
            <a:xfrm>
              <a:off x="3911789" y="2268545"/>
              <a:ext cx="4242639" cy="1540955"/>
            </a:xfrm>
            <a:prstGeom prst="straightConnector1">
              <a:avLst/>
            </a:prstGeom>
            <a:noFill/>
            <a:ln w="28575" cap="flat" cmpd="sng">
              <a:solidFill>
                <a:schemeClr val="dk2"/>
              </a:solidFill>
              <a:prstDash val="solid"/>
              <a:round/>
              <a:headEnd type="none" w="med" len="med"/>
              <a:tailEnd type="stealth" w="med" len="med"/>
            </a:ln>
          </p:spPr>
        </p:cxnSp>
        <p:cxnSp>
          <p:nvCxnSpPr>
            <p:cNvPr id="107" name="Google Shape;107;p19"/>
            <p:cNvCxnSpPr>
              <a:cxnSpLocks/>
              <a:stCxn id="104" idx="3"/>
              <a:endCxn id="103" idx="1"/>
            </p:cNvCxnSpPr>
            <p:nvPr/>
          </p:nvCxnSpPr>
          <p:spPr>
            <a:xfrm flipV="1">
              <a:off x="3535528" y="3809500"/>
              <a:ext cx="4618900" cy="762799"/>
            </a:xfrm>
            <a:prstGeom prst="straightConnector1">
              <a:avLst/>
            </a:prstGeom>
            <a:noFill/>
            <a:ln w="28575" cap="flat" cmpd="sng">
              <a:solidFill>
                <a:schemeClr val="dk2"/>
              </a:solidFill>
              <a:prstDash val="solid"/>
              <a:round/>
              <a:headEnd type="none" w="med" len="med"/>
              <a:tailEnd type="stealth" w="med" len="med"/>
            </a:ln>
          </p:spPr>
        </p:cxnSp>
        <p:sp>
          <p:nvSpPr>
            <p:cNvPr id="108" name="Google Shape;108;p19"/>
            <p:cNvSpPr txBox="1"/>
            <p:nvPr/>
          </p:nvSpPr>
          <p:spPr>
            <a:xfrm>
              <a:off x="3691408" y="902574"/>
              <a:ext cx="4742540" cy="682799"/>
            </a:xfrm>
            <a:prstGeom prst="rect">
              <a:avLst/>
            </a:prstGeom>
            <a:noFill/>
            <a:ln>
              <a:noFill/>
            </a:ln>
          </p:spPr>
          <p:txBody>
            <a:bodyPr spcFirstLastPara="1" wrap="square" lIns="121900" tIns="121900" rIns="121900" bIns="121900" anchor="t" anchorCtr="0">
              <a:noAutofit/>
            </a:bodyPr>
            <a:lstStyle/>
            <a:p>
              <a:pPr>
                <a:spcBef>
                  <a:spcPts val="0"/>
                </a:spcBef>
              </a:pPr>
              <a:r>
                <a:rPr lang="en-GB" dirty="0"/>
                <a:t>Direct Light</a:t>
              </a:r>
              <a:endParaRPr sz="2800" dirty="0"/>
            </a:p>
          </p:txBody>
        </p:sp>
      </p:grpSp>
      <p:sp>
        <p:nvSpPr>
          <p:cNvPr id="2" name="Title 4">
            <a:extLst>
              <a:ext uri="{FF2B5EF4-FFF2-40B4-BE49-F238E27FC236}">
                <a16:creationId xmlns:a16="http://schemas.microsoft.com/office/drawing/2014/main" id="{81DF8F42-57AB-30A5-EB86-10A1E01B5D90}"/>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3" name="Picture 2">
            <a:extLst>
              <a:ext uri="{FF2B5EF4-FFF2-40B4-BE49-F238E27FC236}">
                <a16:creationId xmlns:a16="http://schemas.microsoft.com/office/drawing/2014/main" id="{2180F5E9-F280-495F-2758-9B96F01CC3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2D98A7F-1EF9-4092-FC1C-A553DD547CC2}"/>
              </a:ext>
            </a:extLst>
          </p:cNvPr>
          <p:cNvSpPr txBox="1">
            <a:spLocks/>
          </p:cNvSpPr>
          <p:nvPr/>
        </p:nvSpPr>
        <p:spPr>
          <a:xfrm>
            <a:off x="435232" y="1239125"/>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Environment:</a:t>
            </a:r>
          </a:p>
          <a:p>
            <a:pPr lvl="1" hangingPunct="1">
              <a:buFont typeface="Wingdings" panose="05000000000000000000" pitchFamily="2" charset="2"/>
              <a:buChar char="§"/>
            </a:pPr>
            <a:r>
              <a:rPr lang="en-IE" dirty="0"/>
              <a:t>Direction of Light to the camera.</a:t>
            </a:r>
          </a:p>
          <a:p>
            <a:pPr lvl="1" hangingPunct="1">
              <a:buFont typeface="Wingdings" panose="05000000000000000000" pitchFamily="2" charset="2"/>
              <a:buChar char="§"/>
            </a:pPr>
            <a:endParaRPr lang="en-IE" dirty="0"/>
          </a:p>
          <a:p>
            <a:pPr marL="228600" lvl="1" indent="0" hangingPunct="1">
              <a:buNone/>
            </a:pPr>
            <a:endParaRPr lang="en-IE" dirty="0"/>
          </a:p>
        </p:txBody>
      </p:sp>
      <p:grpSp>
        <p:nvGrpSpPr>
          <p:cNvPr id="6" name="Group 5">
            <a:extLst>
              <a:ext uri="{FF2B5EF4-FFF2-40B4-BE49-F238E27FC236}">
                <a16:creationId xmlns:a16="http://schemas.microsoft.com/office/drawing/2014/main" id="{6E4F15F4-C838-A1A9-14C0-377C5476C027}"/>
              </a:ext>
            </a:extLst>
          </p:cNvPr>
          <p:cNvGrpSpPr/>
          <p:nvPr/>
        </p:nvGrpSpPr>
        <p:grpSpPr>
          <a:xfrm>
            <a:off x="4969841" y="2193361"/>
            <a:ext cx="6721555" cy="3296007"/>
            <a:chOff x="857234" y="190534"/>
            <a:chExt cx="8195998" cy="4127481"/>
          </a:xfrm>
        </p:grpSpPr>
        <p:pic>
          <p:nvPicPr>
            <p:cNvPr id="7" name="Google Shape;123;p21">
              <a:extLst>
                <a:ext uri="{FF2B5EF4-FFF2-40B4-BE49-F238E27FC236}">
                  <a16:creationId xmlns:a16="http://schemas.microsoft.com/office/drawing/2014/main" id="{47E3BB6A-2401-5199-F5C9-7874213AE7F1}"/>
                </a:ext>
              </a:extLst>
            </p:cNvPr>
            <p:cNvPicPr preferRelativeResize="0"/>
            <p:nvPr/>
          </p:nvPicPr>
          <p:blipFill>
            <a:blip r:embed="rId3">
              <a:alphaModFix/>
            </a:blip>
            <a:stretch>
              <a:fillRect/>
            </a:stretch>
          </p:blipFill>
          <p:spPr>
            <a:xfrm>
              <a:off x="7527652" y="2618611"/>
              <a:ext cx="1525580" cy="1525600"/>
            </a:xfrm>
            <a:prstGeom prst="rect">
              <a:avLst/>
            </a:prstGeom>
            <a:noFill/>
            <a:ln>
              <a:noFill/>
            </a:ln>
          </p:spPr>
        </p:pic>
        <p:pic>
          <p:nvPicPr>
            <p:cNvPr id="8" name="Google Shape;124;p21">
              <a:extLst>
                <a:ext uri="{FF2B5EF4-FFF2-40B4-BE49-F238E27FC236}">
                  <a16:creationId xmlns:a16="http://schemas.microsoft.com/office/drawing/2014/main" id="{4B61A6D3-4EA0-D35E-94E5-C06BAC9555E8}"/>
                </a:ext>
              </a:extLst>
            </p:cNvPr>
            <p:cNvPicPr preferRelativeResize="0"/>
            <p:nvPr/>
          </p:nvPicPr>
          <p:blipFill>
            <a:blip r:embed="rId5">
              <a:alphaModFix/>
            </a:blip>
            <a:stretch>
              <a:fillRect/>
            </a:stretch>
          </p:blipFill>
          <p:spPr>
            <a:xfrm>
              <a:off x="857234" y="190534"/>
              <a:ext cx="2984468" cy="2984468"/>
            </a:xfrm>
            <a:prstGeom prst="rect">
              <a:avLst/>
            </a:prstGeom>
            <a:noFill/>
            <a:ln>
              <a:noFill/>
            </a:ln>
          </p:spPr>
        </p:pic>
        <p:pic>
          <p:nvPicPr>
            <p:cNvPr id="9" name="Google Shape;125;p21">
              <a:extLst>
                <a:ext uri="{FF2B5EF4-FFF2-40B4-BE49-F238E27FC236}">
                  <a16:creationId xmlns:a16="http://schemas.microsoft.com/office/drawing/2014/main" id="{95959DF9-BE8D-2970-D405-5DB9B85CAB0D}"/>
                </a:ext>
              </a:extLst>
            </p:cNvPr>
            <p:cNvPicPr preferRelativeResize="0"/>
            <p:nvPr/>
          </p:nvPicPr>
          <p:blipFill>
            <a:blip r:embed="rId7">
              <a:alphaModFix/>
            </a:blip>
            <a:stretch>
              <a:fillRect/>
            </a:stretch>
          </p:blipFill>
          <p:spPr>
            <a:xfrm>
              <a:off x="5124400" y="3047983"/>
              <a:ext cx="1270032" cy="1270032"/>
            </a:xfrm>
            <a:prstGeom prst="rect">
              <a:avLst/>
            </a:prstGeom>
            <a:noFill/>
            <a:ln>
              <a:noFill/>
            </a:ln>
          </p:spPr>
        </p:pic>
        <p:cxnSp>
          <p:nvCxnSpPr>
            <p:cNvPr id="10" name="Google Shape;126;p21">
              <a:extLst>
                <a:ext uri="{FF2B5EF4-FFF2-40B4-BE49-F238E27FC236}">
                  <a16:creationId xmlns:a16="http://schemas.microsoft.com/office/drawing/2014/main" id="{B7AF4B3A-5DC2-759C-9334-D14A82A0EDDB}"/>
                </a:ext>
              </a:extLst>
            </p:cNvPr>
            <p:cNvCxnSpPr>
              <a:cxnSpLocks/>
            </p:cNvCxnSpPr>
            <p:nvPr/>
          </p:nvCxnSpPr>
          <p:spPr>
            <a:xfrm>
              <a:off x="3286133" y="2397133"/>
              <a:ext cx="492001" cy="1619200"/>
            </a:xfrm>
            <a:prstGeom prst="straightConnector1">
              <a:avLst/>
            </a:prstGeom>
            <a:noFill/>
            <a:ln w="28575" cap="flat" cmpd="sng">
              <a:solidFill>
                <a:schemeClr val="dk2"/>
              </a:solidFill>
              <a:prstDash val="solid"/>
              <a:round/>
              <a:headEnd type="none" w="med" len="med"/>
              <a:tailEnd type="stealth" w="med" len="med"/>
            </a:ln>
          </p:spPr>
        </p:cxnSp>
        <p:cxnSp>
          <p:nvCxnSpPr>
            <p:cNvPr id="11" name="Google Shape;127;p21">
              <a:extLst>
                <a:ext uri="{FF2B5EF4-FFF2-40B4-BE49-F238E27FC236}">
                  <a16:creationId xmlns:a16="http://schemas.microsoft.com/office/drawing/2014/main" id="{AB76C8FC-2DEC-1F48-1809-C91455277634}"/>
                </a:ext>
              </a:extLst>
            </p:cNvPr>
            <p:cNvCxnSpPr/>
            <p:nvPr/>
          </p:nvCxnSpPr>
          <p:spPr>
            <a:xfrm rot="10800000" flipH="1">
              <a:off x="3841700" y="1762327"/>
              <a:ext cx="650800" cy="2254000"/>
            </a:xfrm>
            <a:prstGeom prst="straightConnector1">
              <a:avLst/>
            </a:prstGeom>
            <a:noFill/>
            <a:ln w="28575" cap="flat" cmpd="sng">
              <a:solidFill>
                <a:schemeClr val="dk2"/>
              </a:solidFill>
              <a:prstDash val="solid"/>
              <a:round/>
              <a:headEnd type="none" w="med" len="med"/>
              <a:tailEnd type="stealth" w="med" len="med"/>
            </a:ln>
          </p:spPr>
        </p:cxnSp>
        <p:sp>
          <p:nvSpPr>
            <p:cNvPr id="12" name="Google Shape;128;p21">
              <a:extLst>
                <a:ext uri="{FF2B5EF4-FFF2-40B4-BE49-F238E27FC236}">
                  <a16:creationId xmlns:a16="http://schemas.microsoft.com/office/drawing/2014/main" id="{1F34A302-89D0-D2BA-19DF-87EB4883E776}"/>
                </a:ext>
              </a:extLst>
            </p:cNvPr>
            <p:cNvSpPr txBox="1"/>
            <p:nvPr/>
          </p:nvSpPr>
          <p:spPr>
            <a:xfrm>
              <a:off x="3960800" y="420900"/>
              <a:ext cx="4270400" cy="682800"/>
            </a:xfrm>
            <a:prstGeom prst="rect">
              <a:avLst/>
            </a:prstGeom>
            <a:noFill/>
            <a:ln>
              <a:noFill/>
            </a:ln>
          </p:spPr>
          <p:txBody>
            <a:bodyPr spcFirstLastPara="1" wrap="square" lIns="121900" tIns="121900" rIns="121900" bIns="121900" anchor="t" anchorCtr="0">
              <a:noAutofit/>
            </a:bodyPr>
            <a:lstStyle/>
            <a:p>
              <a:pPr algn="ctr">
                <a:spcBef>
                  <a:spcPts val="0"/>
                </a:spcBef>
              </a:pPr>
              <a:r>
                <a:rPr lang="en-GB" dirty="0"/>
                <a:t>Diffuse/Ambient Light</a:t>
              </a:r>
              <a:endParaRPr sz="2800" dirty="0"/>
            </a:p>
          </p:txBody>
        </p:sp>
        <p:cxnSp>
          <p:nvCxnSpPr>
            <p:cNvPr id="13" name="Google Shape;129;p21">
              <a:extLst>
                <a:ext uri="{FF2B5EF4-FFF2-40B4-BE49-F238E27FC236}">
                  <a16:creationId xmlns:a16="http://schemas.microsoft.com/office/drawing/2014/main" id="{492D7D66-8BB6-F0D1-E8B8-ABC2F7B93A0F}"/>
                </a:ext>
              </a:extLst>
            </p:cNvPr>
            <p:cNvCxnSpPr/>
            <p:nvPr/>
          </p:nvCxnSpPr>
          <p:spPr>
            <a:xfrm>
              <a:off x="4524367" y="1762133"/>
              <a:ext cx="95200" cy="2381200"/>
            </a:xfrm>
            <a:prstGeom prst="straightConnector1">
              <a:avLst/>
            </a:prstGeom>
            <a:noFill/>
            <a:ln w="19050" cap="flat" cmpd="sng">
              <a:solidFill>
                <a:schemeClr val="dk2"/>
              </a:solidFill>
              <a:prstDash val="solid"/>
              <a:round/>
              <a:headEnd type="none" w="med" len="med"/>
              <a:tailEnd type="stealth" w="med" len="med"/>
            </a:ln>
          </p:spPr>
        </p:cxnSp>
        <p:cxnSp>
          <p:nvCxnSpPr>
            <p:cNvPr id="14" name="Google Shape;130;p21">
              <a:extLst>
                <a:ext uri="{FF2B5EF4-FFF2-40B4-BE49-F238E27FC236}">
                  <a16:creationId xmlns:a16="http://schemas.microsoft.com/office/drawing/2014/main" id="{276FDA62-6990-DFB1-5939-5AB43AECA197}"/>
                </a:ext>
              </a:extLst>
            </p:cNvPr>
            <p:cNvCxnSpPr>
              <a:cxnSpLocks/>
            </p:cNvCxnSpPr>
            <p:nvPr/>
          </p:nvCxnSpPr>
          <p:spPr>
            <a:xfrm flipV="1">
              <a:off x="4683133" y="1841367"/>
              <a:ext cx="885791" cy="2302000"/>
            </a:xfrm>
            <a:prstGeom prst="straightConnector1">
              <a:avLst/>
            </a:prstGeom>
            <a:noFill/>
            <a:ln w="19050" cap="flat" cmpd="sng">
              <a:solidFill>
                <a:schemeClr val="dk2"/>
              </a:solidFill>
              <a:prstDash val="solid"/>
              <a:round/>
              <a:headEnd type="none" w="med" len="med"/>
              <a:tailEnd type="stealth" w="med" len="med"/>
            </a:ln>
          </p:spPr>
        </p:cxnSp>
        <p:cxnSp>
          <p:nvCxnSpPr>
            <p:cNvPr id="15" name="Google Shape;131;p21">
              <a:extLst>
                <a:ext uri="{FF2B5EF4-FFF2-40B4-BE49-F238E27FC236}">
                  <a16:creationId xmlns:a16="http://schemas.microsoft.com/office/drawing/2014/main" id="{7339555D-7D1D-8C9F-63B4-1FCABA27E995}"/>
                </a:ext>
              </a:extLst>
            </p:cNvPr>
            <p:cNvCxnSpPr>
              <a:cxnSpLocks/>
            </p:cNvCxnSpPr>
            <p:nvPr/>
          </p:nvCxnSpPr>
          <p:spPr>
            <a:xfrm>
              <a:off x="5619790" y="1828667"/>
              <a:ext cx="126926" cy="1206616"/>
            </a:xfrm>
            <a:prstGeom prst="straightConnector1">
              <a:avLst/>
            </a:prstGeom>
            <a:noFill/>
            <a:ln w="9525" cap="flat" cmpd="sng">
              <a:solidFill>
                <a:schemeClr val="dk2"/>
              </a:solidFill>
              <a:prstDash val="solid"/>
              <a:round/>
              <a:headEnd type="none" w="med" len="med"/>
              <a:tailEnd type="stealth" w="med" len="med"/>
            </a:ln>
          </p:spPr>
        </p:cxnSp>
        <p:cxnSp>
          <p:nvCxnSpPr>
            <p:cNvPr id="16" name="Google Shape;132;p21">
              <a:extLst>
                <a:ext uri="{FF2B5EF4-FFF2-40B4-BE49-F238E27FC236}">
                  <a16:creationId xmlns:a16="http://schemas.microsoft.com/office/drawing/2014/main" id="{D484B10E-2D5A-F8F9-9A3B-B9EF4ED1714E}"/>
                </a:ext>
              </a:extLst>
            </p:cNvPr>
            <p:cNvCxnSpPr>
              <a:cxnSpLocks/>
              <a:stCxn id="9" idx="0"/>
            </p:cNvCxnSpPr>
            <p:nvPr/>
          </p:nvCxnSpPr>
          <p:spPr>
            <a:xfrm>
              <a:off x="5759416" y="3047984"/>
              <a:ext cx="1890112" cy="461130"/>
            </a:xfrm>
            <a:prstGeom prst="straightConnector1">
              <a:avLst/>
            </a:prstGeom>
            <a:noFill/>
            <a:ln w="9525" cap="flat" cmpd="sng">
              <a:solidFill>
                <a:schemeClr val="dk2"/>
              </a:solidFill>
              <a:prstDash val="solid"/>
              <a:round/>
              <a:headEnd type="none" w="med" len="med"/>
              <a:tailEnd type="stealth" w="med" len="med"/>
            </a:ln>
          </p:spPr>
        </p:cxnSp>
      </p:grpSp>
      <p:pic>
        <p:nvPicPr>
          <p:cNvPr id="20" name="Google Shape;113;p20">
            <a:extLst>
              <a:ext uri="{FF2B5EF4-FFF2-40B4-BE49-F238E27FC236}">
                <a16:creationId xmlns:a16="http://schemas.microsoft.com/office/drawing/2014/main" id="{F8F476D2-679A-A8CD-6EF4-19C2375FA0F8}"/>
              </a:ext>
            </a:extLst>
          </p:cNvPr>
          <p:cNvPicPr preferRelativeResize="0">
            <a:picLocks noChangeAspect="1"/>
          </p:cNvPicPr>
          <p:nvPr/>
        </p:nvPicPr>
        <p:blipFill>
          <a:blip r:embed="rId3">
            <a:alphaModFix/>
          </a:blip>
          <a:stretch>
            <a:fillRect/>
          </a:stretch>
        </p:blipFill>
        <p:spPr>
          <a:xfrm>
            <a:off x="4299883" y="5610767"/>
            <a:ext cx="762790" cy="762800"/>
          </a:xfrm>
          <a:prstGeom prst="rect">
            <a:avLst/>
          </a:prstGeom>
          <a:noFill/>
          <a:ln>
            <a:noFill/>
          </a:ln>
        </p:spPr>
      </p:pic>
      <p:pic>
        <p:nvPicPr>
          <p:cNvPr id="21" name="Google Shape;114;p20">
            <a:extLst>
              <a:ext uri="{FF2B5EF4-FFF2-40B4-BE49-F238E27FC236}">
                <a16:creationId xmlns:a16="http://schemas.microsoft.com/office/drawing/2014/main" id="{AE051A64-669E-17C4-EA96-B937EBCC149D}"/>
              </a:ext>
            </a:extLst>
          </p:cNvPr>
          <p:cNvPicPr preferRelativeResize="0">
            <a:picLocks noChangeAspect="1"/>
          </p:cNvPicPr>
          <p:nvPr/>
        </p:nvPicPr>
        <p:blipFill>
          <a:blip r:embed="rId5">
            <a:alphaModFix/>
          </a:blip>
          <a:stretch>
            <a:fillRect/>
          </a:stretch>
        </p:blipFill>
        <p:spPr>
          <a:xfrm>
            <a:off x="291754" y="4562433"/>
            <a:ext cx="1492234" cy="1492234"/>
          </a:xfrm>
          <a:prstGeom prst="rect">
            <a:avLst/>
          </a:prstGeom>
          <a:noFill/>
          <a:ln>
            <a:noFill/>
          </a:ln>
        </p:spPr>
      </p:pic>
      <p:pic>
        <p:nvPicPr>
          <p:cNvPr id="22" name="Google Shape;115;p20">
            <a:extLst>
              <a:ext uri="{FF2B5EF4-FFF2-40B4-BE49-F238E27FC236}">
                <a16:creationId xmlns:a16="http://schemas.microsoft.com/office/drawing/2014/main" id="{EBF7006A-6219-2EA2-2B40-1B4DFEBB57D4}"/>
              </a:ext>
            </a:extLst>
          </p:cNvPr>
          <p:cNvPicPr preferRelativeResize="0">
            <a:picLocks noChangeAspect="1"/>
          </p:cNvPicPr>
          <p:nvPr/>
        </p:nvPicPr>
        <p:blipFill>
          <a:blip r:embed="rId7">
            <a:alphaModFix/>
          </a:blip>
          <a:stretch>
            <a:fillRect/>
          </a:stretch>
        </p:blipFill>
        <p:spPr>
          <a:xfrm>
            <a:off x="2419255" y="5748983"/>
            <a:ext cx="635016" cy="635017"/>
          </a:xfrm>
          <a:prstGeom prst="rect">
            <a:avLst/>
          </a:prstGeom>
          <a:noFill/>
          <a:ln>
            <a:noFill/>
          </a:ln>
        </p:spPr>
      </p:pic>
      <p:cxnSp>
        <p:nvCxnSpPr>
          <p:cNvPr id="23" name="Google Shape;116;p20">
            <a:extLst>
              <a:ext uri="{FF2B5EF4-FFF2-40B4-BE49-F238E27FC236}">
                <a16:creationId xmlns:a16="http://schemas.microsoft.com/office/drawing/2014/main" id="{AB521E81-02D5-C929-FA33-9E3E4A985852}"/>
              </a:ext>
            </a:extLst>
          </p:cNvPr>
          <p:cNvCxnSpPr>
            <a:cxnSpLocks noChangeAspect="1"/>
            <a:stCxn id="21" idx="3"/>
            <a:endCxn id="22" idx="0"/>
          </p:cNvCxnSpPr>
          <p:nvPr/>
        </p:nvCxnSpPr>
        <p:spPr>
          <a:xfrm>
            <a:off x="1783988" y="5308550"/>
            <a:ext cx="952775" cy="440433"/>
          </a:xfrm>
          <a:prstGeom prst="straightConnector1">
            <a:avLst/>
          </a:prstGeom>
          <a:noFill/>
          <a:ln w="28575" cap="flat" cmpd="sng">
            <a:solidFill>
              <a:schemeClr val="dk2"/>
            </a:solidFill>
            <a:prstDash val="solid"/>
            <a:round/>
            <a:headEnd type="none" w="med" len="med"/>
            <a:tailEnd type="stealth" w="med" len="med"/>
          </a:ln>
        </p:spPr>
      </p:cxnSp>
      <p:cxnSp>
        <p:nvCxnSpPr>
          <p:cNvPr id="24" name="Google Shape;117;p20">
            <a:extLst>
              <a:ext uri="{FF2B5EF4-FFF2-40B4-BE49-F238E27FC236}">
                <a16:creationId xmlns:a16="http://schemas.microsoft.com/office/drawing/2014/main" id="{7D12877C-2BE8-5D07-1FC1-B2274CD6B858}"/>
              </a:ext>
            </a:extLst>
          </p:cNvPr>
          <p:cNvCxnSpPr>
            <a:cxnSpLocks noChangeAspect="1"/>
            <a:stCxn id="22" idx="0"/>
            <a:endCxn id="20" idx="1"/>
          </p:cNvCxnSpPr>
          <p:nvPr/>
        </p:nvCxnSpPr>
        <p:spPr>
          <a:xfrm>
            <a:off x="2736763" y="5748983"/>
            <a:ext cx="1563120" cy="243184"/>
          </a:xfrm>
          <a:prstGeom prst="straightConnector1">
            <a:avLst/>
          </a:prstGeom>
          <a:noFill/>
          <a:ln w="28575" cap="flat" cmpd="sng">
            <a:solidFill>
              <a:schemeClr val="dk2"/>
            </a:solidFill>
            <a:prstDash val="solid"/>
            <a:round/>
            <a:headEnd type="none" w="med" len="med"/>
            <a:tailEnd type="stealth"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4" name="Title 4">
            <a:extLst>
              <a:ext uri="{FF2B5EF4-FFF2-40B4-BE49-F238E27FC236}">
                <a16:creationId xmlns:a16="http://schemas.microsoft.com/office/drawing/2014/main" id="{8C42982F-533F-542A-61EB-C20B5C5B3CDC}"/>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5" name="Picture 4">
            <a:extLst>
              <a:ext uri="{FF2B5EF4-FFF2-40B4-BE49-F238E27FC236}">
                <a16:creationId xmlns:a16="http://schemas.microsoft.com/office/drawing/2014/main" id="{ABCDF76C-97AE-EF0E-DC47-E7ABF1FA75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F19B809-D092-24F8-2FD7-B7CD00D7980B}"/>
              </a:ext>
            </a:extLst>
          </p:cNvPr>
          <p:cNvSpPr txBox="1">
            <a:spLocks/>
          </p:cNvSpPr>
          <p:nvPr/>
        </p:nvSpPr>
        <p:spPr>
          <a:xfrm>
            <a:off x="443800" y="1893366"/>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Environment (cont.):</a:t>
            </a:r>
          </a:p>
          <a:p>
            <a:pPr lvl="1">
              <a:buFont typeface="Wingdings" panose="05000000000000000000" pitchFamily="2" charset="2"/>
              <a:buChar char="§"/>
            </a:pPr>
            <a:r>
              <a:rPr lang="en-GB" dirty="0"/>
              <a:t>Measuring light brightness: lux = lumens per square meter.</a:t>
            </a:r>
          </a:p>
          <a:p>
            <a:pPr lvl="2">
              <a:buFont typeface="Wingdings" panose="05000000000000000000" pitchFamily="2" charset="2"/>
              <a:buChar char="§"/>
            </a:pPr>
            <a:r>
              <a:rPr lang="en-GB" dirty="0"/>
              <a:t>Bright sunlight: &gt; 100,000 lux.</a:t>
            </a:r>
          </a:p>
          <a:p>
            <a:pPr lvl="2">
              <a:buFont typeface="Wingdings" panose="05000000000000000000" pitchFamily="2" charset="2"/>
              <a:buChar char="§"/>
            </a:pPr>
            <a:r>
              <a:rPr lang="en-GB" dirty="0"/>
              <a:t>Cloudy day: 1000 lux.</a:t>
            </a:r>
          </a:p>
          <a:p>
            <a:pPr lvl="2">
              <a:buFont typeface="Wingdings" panose="05000000000000000000" pitchFamily="2" charset="2"/>
              <a:buChar char="§"/>
            </a:pPr>
            <a:r>
              <a:rPr lang="en-GB" dirty="0"/>
              <a:t>Overcast (thunderclouds): 100 lux.</a:t>
            </a:r>
          </a:p>
          <a:p>
            <a:pPr lvl="1" hangingPunct="1">
              <a:buFont typeface="Wingdings" panose="05000000000000000000" pitchFamily="2" charset="2"/>
              <a:buChar char="§"/>
            </a:pPr>
            <a:endParaRPr lang="en-IE" dirty="0"/>
          </a:p>
          <a:p>
            <a:pPr lvl="1" hangingPunct="1">
              <a:buFont typeface="Wingdings" panose="05000000000000000000" pitchFamily="2" charset="2"/>
              <a:buChar char="§"/>
            </a:pPr>
            <a:endParaRPr lang="en-IE" dirty="0"/>
          </a:p>
        </p:txBody>
      </p:sp>
      <p:sp>
        <p:nvSpPr>
          <p:cNvPr id="9" name="TextBox 8">
            <a:extLst>
              <a:ext uri="{FF2B5EF4-FFF2-40B4-BE49-F238E27FC236}">
                <a16:creationId xmlns:a16="http://schemas.microsoft.com/office/drawing/2014/main" id="{5FE2A892-C7C4-1DEB-D996-538A81F6D923}"/>
              </a:ext>
            </a:extLst>
          </p:cNvPr>
          <p:cNvSpPr txBox="1"/>
          <p:nvPr/>
        </p:nvSpPr>
        <p:spPr>
          <a:xfrm>
            <a:off x="479425" y="6101231"/>
            <a:ext cx="8231862" cy="31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sz="1600" dirty="0"/>
              <a:t>Note: search for ‘how lumen is defined’ to understand how we measure light intensity.</a:t>
            </a:r>
            <a:endParaRPr lang="en-ID" sz="1600" dirty="0"/>
          </a:p>
        </p:txBody>
      </p:sp>
      <p:pic>
        <p:nvPicPr>
          <p:cNvPr id="1026" name="Picture 2" descr="5 Lighting Terms You Should Know – Lighting Terminology">
            <a:extLst>
              <a:ext uri="{FF2B5EF4-FFF2-40B4-BE49-F238E27FC236}">
                <a16:creationId xmlns:a16="http://schemas.microsoft.com/office/drawing/2014/main" id="{EE26F968-AB85-BDA0-9B8A-EFB1A054E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531" y="2168012"/>
            <a:ext cx="4817792" cy="3918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a:blip r:embed="rId3">
            <a:alphaModFix/>
          </a:blip>
          <a:stretch>
            <a:fillRect/>
          </a:stretch>
        </p:blipFill>
        <p:spPr>
          <a:xfrm>
            <a:off x="1268401" y="2372914"/>
            <a:ext cx="2890121" cy="3855033"/>
          </a:xfrm>
          <a:prstGeom prst="rect">
            <a:avLst/>
          </a:prstGeom>
          <a:noFill/>
          <a:ln>
            <a:noFill/>
          </a:ln>
        </p:spPr>
      </p:pic>
      <p:pic>
        <p:nvPicPr>
          <p:cNvPr id="138" name="Google Shape;138;p22"/>
          <p:cNvPicPr preferRelativeResize="0"/>
          <p:nvPr/>
        </p:nvPicPr>
        <p:blipFill>
          <a:blip r:embed="rId4">
            <a:alphaModFix/>
          </a:blip>
          <a:stretch>
            <a:fillRect/>
          </a:stretch>
        </p:blipFill>
        <p:spPr>
          <a:xfrm>
            <a:off x="5678000" y="2332738"/>
            <a:ext cx="5245599" cy="3935383"/>
          </a:xfrm>
          <a:prstGeom prst="rect">
            <a:avLst/>
          </a:prstGeom>
          <a:noFill/>
          <a:ln>
            <a:noFill/>
          </a:ln>
        </p:spPr>
      </p:pic>
      <p:pic>
        <p:nvPicPr>
          <p:cNvPr id="2" name="Picture 1">
            <a:extLst>
              <a:ext uri="{FF2B5EF4-FFF2-40B4-BE49-F238E27FC236}">
                <a16:creationId xmlns:a16="http://schemas.microsoft.com/office/drawing/2014/main" id="{C2AEDDA2-B5D5-656E-8B80-9963A738F4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7F23BDF-876D-C055-0540-715CB9D5A1C6}"/>
              </a:ext>
            </a:extLst>
          </p:cNvPr>
          <p:cNvSpPr txBox="1">
            <a:spLocks/>
          </p:cNvSpPr>
          <p:nvPr/>
        </p:nvSpPr>
        <p:spPr>
          <a:xfrm>
            <a:off x="443800" y="1246819"/>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Environment (cont.):</a:t>
            </a:r>
          </a:p>
          <a:p>
            <a:pPr lvl="1">
              <a:buFont typeface="Wingdings" panose="05000000000000000000" pitchFamily="2" charset="2"/>
              <a:buChar char="§"/>
            </a:pPr>
            <a:r>
              <a:rPr lang="en-GB" dirty="0"/>
              <a:t>Direct light alters the textures of an image.</a:t>
            </a:r>
          </a:p>
          <a:p>
            <a:pPr lvl="1" hangingPunct="1">
              <a:buFont typeface="Wingdings" panose="05000000000000000000" pitchFamily="2" charset="2"/>
              <a:buChar char="§"/>
            </a:pPr>
            <a:endParaRPr lang="en-IE" dirty="0"/>
          </a:p>
          <a:p>
            <a:pPr lvl="1" hangingPunct="1">
              <a:buFont typeface="Wingdings" panose="05000000000000000000" pitchFamily="2" charset="2"/>
              <a:buChar char="§"/>
            </a:pPr>
            <a:endParaRPr lang="en-IE" dirty="0"/>
          </a:p>
        </p:txBody>
      </p:sp>
      <p:sp>
        <p:nvSpPr>
          <p:cNvPr id="4" name="Title 4">
            <a:extLst>
              <a:ext uri="{FF2B5EF4-FFF2-40B4-BE49-F238E27FC236}">
                <a16:creationId xmlns:a16="http://schemas.microsoft.com/office/drawing/2014/main" id="{B4FC84F7-598D-594A-B15A-9F3506574F59}"/>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3"/>
          <p:cNvPicPr preferRelativeResize="0"/>
          <p:nvPr/>
        </p:nvPicPr>
        <p:blipFill>
          <a:blip r:embed="rId3">
            <a:alphaModFix/>
          </a:blip>
          <a:stretch>
            <a:fillRect/>
          </a:stretch>
        </p:blipFill>
        <p:spPr>
          <a:xfrm>
            <a:off x="3567924" y="2278743"/>
            <a:ext cx="5056152" cy="3954256"/>
          </a:xfrm>
          <a:prstGeom prst="rect">
            <a:avLst/>
          </a:prstGeom>
          <a:noFill/>
          <a:ln>
            <a:noFill/>
          </a:ln>
        </p:spPr>
      </p:pic>
      <p:sp>
        <p:nvSpPr>
          <p:cNvPr id="2" name="Content Placeholder 2">
            <a:extLst>
              <a:ext uri="{FF2B5EF4-FFF2-40B4-BE49-F238E27FC236}">
                <a16:creationId xmlns:a16="http://schemas.microsoft.com/office/drawing/2014/main" id="{E680C4A3-C2F4-C194-C7EB-7B1ADAD62532}"/>
              </a:ext>
            </a:extLst>
          </p:cNvPr>
          <p:cNvSpPr txBox="1">
            <a:spLocks/>
          </p:cNvSpPr>
          <p:nvPr/>
        </p:nvSpPr>
        <p:spPr>
          <a:xfrm>
            <a:off x="443800" y="1246819"/>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Environment (cont.):</a:t>
            </a:r>
          </a:p>
          <a:p>
            <a:pPr lvl="1">
              <a:buFont typeface="Wingdings" panose="05000000000000000000" pitchFamily="2" charset="2"/>
              <a:buChar char="§"/>
            </a:pPr>
            <a:r>
              <a:rPr lang="en-GB" dirty="0"/>
              <a:t>Diffuse/ambient light also alters the textures of an image, in a different way.</a:t>
            </a:r>
          </a:p>
          <a:p>
            <a:pPr lvl="1" hangingPunct="1">
              <a:buFont typeface="Wingdings" panose="05000000000000000000" pitchFamily="2" charset="2"/>
              <a:buChar char="§"/>
            </a:pPr>
            <a:endParaRPr lang="en-IE" dirty="0"/>
          </a:p>
          <a:p>
            <a:pPr lvl="1" hangingPunct="1">
              <a:buFont typeface="Wingdings" panose="05000000000000000000" pitchFamily="2" charset="2"/>
              <a:buChar char="§"/>
            </a:pPr>
            <a:endParaRPr lang="en-IE" dirty="0"/>
          </a:p>
        </p:txBody>
      </p:sp>
      <p:sp>
        <p:nvSpPr>
          <p:cNvPr id="3" name="Title 4">
            <a:extLst>
              <a:ext uri="{FF2B5EF4-FFF2-40B4-BE49-F238E27FC236}">
                <a16:creationId xmlns:a16="http://schemas.microsoft.com/office/drawing/2014/main" id="{514983DB-BAFB-865A-0CB4-4315DED3022D}"/>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9E819D65-2913-50C6-06B7-C91DEF186B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5"/>
          <p:cNvSpPr txBox="1">
            <a:spLocks noGrp="1"/>
          </p:cNvSpPr>
          <p:nvPr>
            <p:ph type="body" idx="1"/>
          </p:nvPr>
        </p:nvSpPr>
        <p:spPr>
          <a:xfrm>
            <a:off x="689483" y="5945732"/>
            <a:ext cx="5245600" cy="473600"/>
          </a:xfrm>
          <a:prstGeom prst="rect">
            <a:avLst/>
          </a:prstGeom>
        </p:spPr>
        <p:txBody>
          <a:bodyPr spcFirstLastPara="1" wrap="square" lIns="121900" tIns="121900" rIns="121900" bIns="121900" anchor="t" anchorCtr="0">
            <a:noAutofit/>
          </a:bodyPr>
          <a:lstStyle/>
          <a:p>
            <a:pPr marL="0" indent="0" algn="ctr" rtl="0">
              <a:spcAft>
                <a:spcPts val="2133"/>
              </a:spcAft>
              <a:buNone/>
            </a:pPr>
            <a:r>
              <a:rPr lang="en-GB" sz="1600" dirty="0"/>
              <a:t>40,000 lux (lumens per square meter)</a:t>
            </a:r>
            <a:endParaRPr sz="1600" dirty="0"/>
          </a:p>
        </p:txBody>
      </p:sp>
      <p:pic>
        <p:nvPicPr>
          <p:cNvPr id="159" name="Google Shape;159;p25"/>
          <p:cNvPicPr preferRelativeResize="0"/>
          <p:nvPr/>
        </p:nvPicPr>
        <p:blipFill>
          <a:blip r:embed="rId3">
            <a:alphaModFix/>
          </a:blip>
          <a:stretch>
            <a:fillRect/>
          </a:stretch>
        </p:blipFill>
        <p:spPr>
          <a:xfrm>
            <a:off x="957942" y="2330790"/>
            <a:ext cx="4764363" cy="3574450"/>
          </a:xfrm>
          <a:prstGeom prst="rect">
            <a:avLst/>
          </a:prstGeom>
          <a:noFill/>
          <a:ln>
            <a:noFill/>
          </a:ln>
        </p:spPr>
      </p:pic>
      <p:pic>
        <p:nvPicPr>
          <p:cNvPr id="160" name="Google Shape;160;p25"/>
          <p:cNvPicPr preferRelativeResize="0"/>
          <p:nvPr/>
        </p:nvPicPr>
        <p:blipFill>
          <a:blip r:embed="rId4">
            <a:alphaModFix/>
          </a:blip>
          <a:stretch>
            <a:fillRect/>
          </a:stretch>
        </p:blipFill>
        <p:spPr>
          <a:xfrm>
            <a:off x="6428770" y="2330790"/>
            <a:ext cx="4901893" cy="3574450"/>
          </a:xfrm>
          <a:prstGeom prst="rect">
            <a:avLst/>
          </a:prstGeom>
          <a:noFill/>
          <a:ln>
            <a:noFill/>
          </a:ln>
        </p:spPr>
      </p:pic>
      <p:sp>
        <p:nvSpPr>
          <p:cNvPr id="161" name="Google Shape;161;p25"/>
          <p:cNvSpPr txBox="1">
            <a:spLocks noGrp="1"/>
          </p:cNvSpPr>
          <p:nvPr>
            <p:ph type="body" idx="1"/>
          </p:nvPr>
        </p:nvSpPr>
        <p:spPr>
          <a:xfrm>
            <a:off x="6256919" y="5905240"/>
            <a:ext cx="5245600" cy="473600"/>
          </a:xfrm>
          <a:prstGeom prst="rect">
            <a:avLst/>
          </a:prstGeom>
        </p:spPr>
        <p:txBody>
          <a:bodyPr spcFirstLastPara="1" wrap="square" lIns="121900" tIns="121900" rIns="121900" bIns="121900" anchor="t" anchorCtr="0">
            <a:noAutofit/>
          </a:bodyPr>
          <a:lstStyle/>
          <a:p>
            <a:pPr marL="0" indent="0" algn="ctr" rtl="0">
              <a:spcAft>
                <a:spcPts val="2133"/>
              </a:spcAft>
              <a:buNone/>
            </a:pPr>
            <a:r>
              <a:rPr lang="en-GB" sz="1600" dirty="0"/>
              <a:t>1,000 lux (lumens per square meter)</a:t>
            </a:r>
            <a:endParaRPr sz="1600" dirty="0"/>
          </a:p>
        </p:txBody>
      </p:sp>
      <p:sp>
        <p:nvSpPr>
          <p:cNvPr id="2" name="Content Placeholder 2">
            <a:extLst>
              <a:ext uri="{FF2B5EF4-FFF2-40B4-BE49-F238E27FC236}">
                <a16:creationId xmlns:a16="http://schemas.microsoft.com/office/drawing/2014/main" id="{89C975CA-FD69-472F-C08B-A764161DE61D}"/>
              </a:ext>
            </a:extLst>
          </p:cNvPr>
          <p:cNvSpPr txBox="1">
            <a:spLocks/>
          </p:cNvSpPr>
          <p:nvPr/>
        </p:nvSpPr>
        <p:spPr>
          <a:xfrm>
            <a:off x="479425" y="952760"/>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Environment (cont.):</a:t>
            </a:r>
          </a:p>
          <a:p>
            <a:pPr lvl="1">
              <a:buFont typeface="Wingdings" panose="05000000000000000000" pitchFamily="2" charset="2"/>
              <a:buChar char="§"/>
            </a:pPr>
            <a:r>
              <a:rPr lang="en-GB" dirty="0"/>
              <a:t>Direct light vs. Diffused light = dictates what we want to see.</a:t>
            </a:r>
            <a:endParaRPr lang="en-IE" dirty="0"/>
          </a:p>
          <a:p>
            <a:pPr lvl="1" hangingPunct="1">
              <a:buFont typeface="Wingdings" panose="05000000000000000000" pitchFamily="2" charset="2"/>
              <a:buChar char="§"/>
            </a:pPr>
            <a:endParaRPr lang="en-IE" dirty="0"/>
          </a:p>
        </p:txBody>
      </p:sp>
      <p:grpSp>
        <p:nvGrpSpPr>
          <p:cNvPr id="5" name="Group 4">
            <a:extLst>
              <a:ext uri="{FF2B5EF4-FFF2-40B4-BE49-F238E27FC236}">
                <a16:creationId xmlns:a16="http://schemas.microsoft.com/office/drawing/2014/main" id="{A0387C9E-5041-FBBC-6C3D-5A415A942CF2}"/>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2FE6C72-20F8-E206-ED20-31787EF01611}"/>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C5FE0C46-2304-D948-C3AB-F01F1898E5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948A-2226-0EAA-6C29-9EE957C51149}"/>
              </a:ext>
            </a:extLst>
          </p:cNvPr>
          <p:cNvSpPr>
            <a:spLocks noGrp="1"/>
          </p:cNvSpPr>
          <p:nvPr>
            <p:ph type="title"/>
          </p:nvPr>
        </p:nvSpPr>
        <p:spPr>
          <a:xfrm>
            <a:off x="571370" y="225650"/>
            <a:ext cx="11010816" cy="952499"/>
          </a:xfrm>
        </p:spPr>
        <p:txBody>
          <a:bodyPr/>
          <a:lstStyle/>
          <a:p>
            <a:r>
              <a:rPr lang="en-US" dirty="0"/>
              <a:t>Introduction</a:t>
            </a:r>
            <a:endParaRPr lang="en-ID" dirty="0"/>
          </a:p>
        </p:txBody>
      </p:sp>
      <p:sp>
        <p:nvSpPr>
          <p:cNvPr id="3" name="Content Placeholder 2">
            <a:extLst>
              <a:ext uri="{FF2B5EF4-FFF2-40B4-BE49-F238E27FC236}">
                <a16:creationId xmlns:a16="http://schemas.microsoft.com/office/drawing/2014/main" id="{B79E2AA7-6CD0-A9B1-7683-C96F9BE85AB0}"/>
              </a:ext>
            </a:extLst>
          </p:cNvPr>
          <p:cNvSpPr>
            <a:spLocks noGrp="1"/>
          </p:cNvSpPr>
          <p:nvPr>
            <p:ph sz="quarter" idx="28"/>
          </p:nvPr>
        </p:nvSpPr>
        <p:spPr>
          <a:xfrm>
            <a:off x="488952" y="1263443"/>
            <a:ext cx="8930821" cy="4889707"/>
          </a:xfrm>
        </p:spPr>
        <p:txBody>
          <a:bodyPr>
            <a:normAutofit fontScale="62500" lnSpcReduction="20000"/>
          </a:bodyPr>
          <a:lstStyle/>
          <a:p>
            <a:r>
              <a:rPr lang="en-US" b="1" dirty="0"/>
              <a:t>Name</a:t>
            </a:r>
            <a:r>
              <a:rPr lang="en-US" dirty="0"/>
              <a:t>: Vo, Huynh Quang Nguyen</a:t>
            </a:r>
          </a:p>
          <a:p>
            <a:r>
              <a:rPr lang="en-US" b="1" dirty="0"/>
              <a:t>Tel</a:t>
            </a:r>
            <a:r>
              <a:rPr lang="en-US" dirty="0"/>
              <a:t>: +84(0) 396 957 043</a:t>
            </a:r>
          </a:p>
          <a:p>
            <a:r>
              <a:rPr lang="en-US" b="1" dirty="0"/>
              <a:t>Email</a:t>
            </a:r>
            <a:r>
              <a:rPr lang="en-US" dirty="0"/>
              <a:t>: </a:t>
            </a:r>
            <a:r>
              <a:rPr lang="en-US" dirty="0">
                <a:hlinkClick r:id="rId3"/>
              </a:rPr>
              <a:t>huynh.quang.nguyen.vo@asu.edu</a:t>
            </a:r>
            <a:endParaRPr lang="en-US" dirty="0"/>
          </a:p>
          <a:p>
            <a:r>
              <a:rPr lang="en-US" b="1" dirty="0"/>
              <a:t>Working Experiences</a:t>
            </a:r>
            <a:r>
              <a:rPr lang="en-US" dirty="0"/>
              <a:t>:</a:t>
            </a:r>
          </a:p>
          <a:p>
            <a:pPr lvl="1">
              <a:buFont typeface="Wingdings" panose="05000000000000000000" pitchFamily="2" charset="2"/>
              <a:buChar char="§"/>
            </a:pPr>
            <a:r>
              <a:rPr lang="en-US" dirty="0"/>
              <a:t>Apr’21 – Dec’22: </a:t>
            </a:r>
            <a:r>
              <a:rPr lang="en-US" u="sng" dirty="0"/>
              <a:t>Intel - Process and Equipment Engineer/Deep Learning Scientist</a:t>
            </a:r>
          </a:p>
          <a:p>
            <a:pPr lvl="2">
              <a:buFont typeface="Wingdings" panose="05000000000000000000" pitchFamily="2" charset="2"/>
              <a:buChar char="§"/>
            </a:pPr>
            <a:r>
              <a:rPr lang="en-US" dirty="0"/>
              <a:t>Develop automated inspection systems for downstream operations as a portfolio lead in Computer Vision and Machine Learning.</a:t>
            </a:r>
          </a:p>
          <a:p>
            <a:pPr lvl="2">
              <a:buFont typeface="Wingdings" panose="05000000000000000000" pitchFamily="2" charset="2"/>
              <a:buChar char="§"/>
            </a:pPr>
            <a:r>
              <a:rPr lang="en-US" dirty="0"/>
              <a:t>Provide technical training in data science as a member of Intel AI and Intel Image Analytics Center of Excellence.</a:t>
            </a:r>
          </a:p>
          <a:p>
            <a:pPr marL="488950" lvl="2" indent="0">
              <a:buNone/>
            </a:pPr>
            <a:r>
              <a:rPr lang="en-US" dirty="0"/>
              <a:t>→ Currently on voluntary leave (VSP) to focus on pursuing a doctorate in Data Science and Computer Vision, and MBA.</a:t>
            </a:r>
          </a:p>
          <a:p>
            <a:pPr lvl="1">
              <a:buFont typeface="Wingdings" panose="05000000000000000000" pitchFamily="2" charset="2"/>
              <a:buChar char="§"/>
            </a:pPr>
            <a:r>
              <a:rPr lang="en-US" dirty="0"/>
              <a:t>Jun’21 – now: </a:t>
            </a:r>
            <a:r>
              <a:rPr lang="en-US" u="sng" dirty="0"/>
              <a:t>AI Vietnam - Content Creator</a:t>
            </a:r>
          </a:p>
          <a:p>
            <a:pPr lvl="2">
              <a:buFont typeface="Wingdings" panose="05000000000000000000" pitchFamily="2" charset="2"/>
              <a:buChar char="§"/>
            </a:pPr>
            <a:r>
              <a:rPr lang="en-US" dirty="0"/>
              <a:t>Author AI- and Computer Vision-related training information</a:t>
            </a:r>
          </a:p>
          <a:p>
            <a:pPr lvl="1">
              <a:buFont typeface="Wingdings" panose="05000000000000000000" pitchFamily="2" charset="2"/>
              <a:buChar char="§"/>
            </a:pPr>
            <a:r>
              <a:rPr lang="en-US" dirty="0"/>
              <a:t>Mar’19 - Feb’20: </a:t>
            </a:r>
            <a:r>
              <a:rPr lang="en-US" u="sng" dirty="0"/>
              <a:t>Metrology Research Institute, Aalto University – Research Assistant</a:t>
            </a:r>
          </a:p>
          <a:p>
            <a:pPr lvl="2">
              <a:buFont typeface="Wingdings" panose="05000000000000000000" pitchFamily="2" charset="2"/>
              <a:buChar char="§"/>
            </a:pPr>
            <a:r>
              <a:rPr lang="en-US" dirty="0"/>
              <a:t>Conduct optical technology measurement and device calibration</a:t>
            </a:r>
          </a:p>
          <a:p>
            <a:r>
              <a:rPr lang="en-US" b="1" dirty="0"/>
              <a:t>Education</a:t>
            </a:r>
            <a:r>
              <a:rPr lang="en-US" dirty="0"/>
              <a:t>:</a:t>
            </a:r>
          </a:p>
          <a:p>
            <a:pPr lvl="1">
              <a:buFont typeface="Wingdings" panose="05000000000000000000" pitchFamily="2" charset="2"/>
              <a:buChar char="§"/>
            </a:pPr>
            <a:r>
              <a:rPr lang="en-US" dirty="0"/>
              <a:t>2018 - 2020: M.Sc. – Smart System Integration/Measurement Technology</a:t>
            </a:r>
          </a:p>
          <a:p>
            <a:pPr lvl="1">
              <a:buFont typeface="Wingdings" panose="05000000000000000000" pitchFamily="2" charset="2"/>
              <a:buChar char="§"/>
            </a:pPr>
            <a:r>
              <a:rPr lang="en-US" dirty="0"/>
              <a:t>2014 – 2018: B.Sc. – Electrical Engineering and Electronics</a:t>
            </a:r>
          </a:p>
          <a:p>
            <a:endParaRPr lang="en-US" dirty="0"/>
          </a:p>
          <a:p>
            <a:endParaRPr lang="en-US" dirty="0"/>
          </a:p>
        </p:txBody>
      </p:sp>
      <p:pic>
        <p:nvPicPr>
          <p:cNvPr id="4" name="Picture 2">
            <a:extLst>
              <a:ext uri="{FF2B5EF4-FFF2-40B4-BE49-F238E27FC236}">
                <a16:creationId xmlns:a16="http://schemas.microsoft.com/office/drawing/2014/main" id="{75C470FC-008F-F899-1E35-DFA7EC50B1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y be an image of text that says &quot;Per, R Through aspera adversity toç ád audentis stars the astrà Fortuna Fortune iuvat favours the bold&quot;">
            <a:extLst>
              <a:ext uri="{FF2B5EF4-FFF2-40B4-BE49-F238E27FC236}">
                <a16:creationId xmlns:a16="http://schemas.microsoft.com/office/drawing/2014/main" id="{D23A5471-F676-B2C5-06C6-E694B46B8E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316" y="1213300"/>
            <a:ext cx="1606331" cy="1606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ape and Reel - Services and Expertise">
            <a:extLst>
              <a:ext uri="{FF2B5EF4-FFF2-40B4-BE49-F238E27FC236}">
                <a16:creationId xmlns:a16="http://schemas.microsoft.com/office/drawing/2014/main" id="{9620B503-7753-0FCD-73EC-04B6B1036A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2357"/>
          <a:stretch/>
        </p:blipFill>
        <p:spPr bwMode="auto">
          <a:xfrm>
            <a:off x="9497765" y="3027253"/>
            <a:ext cx="2295435" cy="13940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3DDDF1-77DF-03A6-64B8-006035EE9A98}"/>
              </a:ext>
            </a:extLst>
          </p:cNvPr>
          <p:cNvPicPr>
            <a:picLocks noChangeAspect="1"/>
          </p:cNvPicPr>
          <p:nvPr/>
        </p:nvPicPr>
        <p:blipFill>
          <a:blip r:embed="rId7"/>
          <a:stretch>
            <a:fillRect/>
          </a:stretch>
        </p:blipFill>
        <p:spPr>
          <a:xfrm>
            <a:off x="9497765" y="4628883"/>
            <a:ext cx="2295436" cy="1394009"/>
          </a:xfrm>
          <a:prstGeom prst="rect">
            <a:avLst/>
          </a:prstGeom>
        </p:spPr>
      </p:pic>
    </p:spTree>
    <p:extLst>
      <p:ext uri="{BB962C8B-B14F-4D97-AF65-F5344CB8AC3E}">
        <p14:creationId xmlns:p14="http://schemas.microsoft.com/office/powerpoint/2010/main" val="37361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7" name="Google Shape;167;p26"/>
          <p:cNvPicPr preferRelativeResize="0">
            <a:picLocks noChangeAspect="1"/>
          </p:cNvPicPr>
          <p:nvPr/>
        </p:nvPicPr>
        <p:blipFill>
          <a:blip r:embed="rId3">
            <a:alphaModFix/>
          </a:blip>
          <a:stretch>
            <a:fillRect/>
          </a:stretch>
        </p:blipFill>
        <p:spPr>
          <a:xfrm>
            <a:off x="2145641" y="3045994"/>
            <a:ext cx="7989101" cy="2941225"/>
          </a:xfrm>
          <a:prstGeom prst="rect">
            <a:avLst/>
          </a:prstGeom>
          <a:noFill/>
          <a:ln>
            <a:noFill/>
          </a:ln>
        </p:spPr>
      </p:pic>
      <p:grpSp>
        <p:nvGrpSpPr>
          <p:cNvPr id="2" name="Group 1">
            <a:extLst>
              <a:ext uri="{FF2B5EF4-FFF2-40B4-BE49-F238E27FC236}">
                <a16:creationId xmlns:a16="http://schemas.microsoft.com/office/drawing/2014/main" id="{55C3C5D8-4AF7-3D4D-4B31-72D58949472C}"/>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24EE4A91-B774-3D58-9C4A-3E6CE48942D7}"/>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4178C6EB-68B4-0442-7D49-51DA3B1921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769C815A-F937-7AF9-72DC-9A039D4A9682}"/>
              </a:ext>
            </a:extLst>
          </p:cNvPr>
          <p:cNvSpPr txBox="1">
            <a:spLocks/>
          </p:cNvSpPr>
          <p:nvPr/>
        </p:nvSpPr>
        <p:spPr>
          <a:xfrm>
            <a:off x="443800" y="919006"/>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Environment (cont.):</a:t>
            </a:r>
          </a:p>
          <a:p>
            <a:pPr lvl="1">
              <a:buFont typeface="Wingdings" panose="05000000000000000000" pitchFamily="2" charset="2"/>
              <a:buChar char="§"/>
            </a:pPr>
            <a:r>
              <a:rPr lang="en-GB" dirty="0"/>
              <a:t>Movement: to increase the amount of light, we need to (1) increase the exposure time, or (2) increase the aperture → blur fast-moving objects.</a:t>
            </a:r>
            <a:endParaRPr lang="en-I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27"/>
          <p:cNvSpPr txBox="1">
            <a:spLocks noGrp="1"/>
          </p:cNvSpPr>
          <p:nvPr>
            <p:ph type="body" idx="1"/>
          </p:nvPr>
        </p:nvSpPr>
        <p:spPr>
          <a:xfrm>
            <a:off x="818459" y="5856023"/>
            <a:ext cx="10643465" cy="486400"/>
          </a:xfrm>
          <a:prstGeom prst="rect">
            <a:avLst/>
          </a:prstGeom>
        </p:spPr>
        <p:txBody>
          <a:bodyPr spcFirstLastPara="1" wrap="square" lIns="121900" tIns="121900" rIns="121900" bIns="121900" anchor="t" anchorCtr="0">
            <a:noAutofit/>
          </a:bodyPr>
          <a:lstStyle/>
          <a:p>
            <a:pPr marL="0" indent="0" algn="ctr" rtl="0">
              <a:spcAft>
                <a:spcPts val="2133"/>
              </a:spcAft>
              <a:buNone/>
            </a:pPr>
            <a:r>
              <a:rPr lang="en-GB" sz="2000" dirty="0"/>
              <a:t>Image generated by dark current (completely darkness according to our visual perception).</a:t>
            </a:r>
            <a:endParaRPr sz="2000" dirty="0"/>
          </a:p>
        </p:txBody>
      </p:sp>
      <p:pic>
        <p:nvPicPr>
          <p:cNvPr id="174" name="Google Shape;174;p27"/>
          <p:cNvPicPr preferRelativeResize="0"/>
          <p:nvPr/>
        </p:nvPicPr>
        <p:blipFill>
          <a:blip r:embed="rId3">
            <a:alphaModFix/>
          </a:blip>
          <a:stretch>
            <a:fillRect/>
          </a:stretch>
        </p:blipFill>
        <p:spPr>
          <a:xfrm>
            <a:off x="2895671" y="2409370"/>
            <a:ext cx="6251991" cy="3446653"/>
          </a:xfrm>
          <a:prstGeom prst="rect">
            <a:avLst/>
          </a:prstGeom>
          <a:noFill/>
          <a:ln>
            <a:noFill/>
          </a:ln>
        </p:spPr>
      </p:pic>
      <p:grpSp>
        <p:nvGrpSpPr>
          <p:cNvPr id="2" name="Group 1">
            <a:extLst>
              <a:ext uri="{FF2B5EF4-FFF2-40B4-BE49-F238E27FC236}">
                <a16:creationId xmlns:a16="http://schemas.microsoft.com/office/drawing/2014/main" id="{9BF5F23C-752B-7854-680F-B7E1CBFB9F75}"/>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870833F-27A6-CF0B-444B-FABBDACABBCC}"/>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3812C150-0DEC-3E0B-ACE6-0C70E0BA94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E90A3C80-E016-F347-90D3-C745D8892B71}"/>
              </a:ext>
            </a:extLst>
          </p:cNvPr>
          <p:cNvSpPr txBox="1">
            <a:spLocks/>
          </p:cNvSpPr>
          <p:nvPr/>
        </p:nvSpPr>
        <p:spPr>
          <a:xfrm>
            <a:off x="443800" y="729004"/>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Environment (cont.):</a:t>
            </a:r>
          </a:p>
          <a:p>
            <a:pPr lvl="1">
              <a:buFont typeface="Wingdings" panose="05000000000000000000" pitchFamily="2" charset="2"/>
              <a:buChar char="§"/>
            </a:pPr>
            <a:r>
              <a:rPr lang="en-GB" dirty="0"/>
              <a:t>Temperature: from everywhere (ambient, camera, etc.).</a:t>
            </a:r>
            <a:endParaRPr lang="en-I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pSp>
        <p:nvGrpSpPr>
          <p:cNvPr id="2" name="Group 1">
            <a:extLst>
              <a:ext uri="{FF2B5EF4-FFF2-40B4-BE49-F238E27FC236}">
                <a16:creationId xmlns:a16="http://schemas.microsoft.com/office/drawing/2014/main" id="{792C55D7-E0F4-D2F5-CBDF-C0053B123018}"/>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E935DFA2-8361-75F1-0727-94AD66675B05}"/>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AF405DE2-F998-B75E-EF6E-A1C30E6A18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7651AF5E-1A2F-B509-2551-2CF6D6BC8DAE}"/>
              </a:ext>
            </a:extLst>
          </p:cNvPr>
          <p:cNvSpPr txBox="1">
            <a:spLocks/>
          </p:cNvSpPr>
          <p:nvPr/>
        </p:nvSpPr>
        <p:spPr>
          <a:xfrm>
            <a:off x="442990" y="2031550"/>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Summary of environmental factors:</a:t>
            </a:r>
          </a:p>
          <a:p>
            <a:pPr lvl="1">
              <a:buFont typeface="Wingdings" panose="05000000000000000000" pitchFamily="2" charset="2"/>
              <a:buChar char="§"/>
            </a:pPr>
            <a:r>
              <a:rPr lang="en-GB" dirty="0"/>
              <a:t>Direct light.</a:t>
            </a:r>
          </a:p>
          <a:p>
            <a:pPr lvl="1">
              <a:buFont typeface="Wingdings" panose="05000000000000000000" pitchFamily="2" charset="2"/>
              <a:buChar char="§"/>
            </a:pPr>
            <a:r>
              <a:rPr lang="en-GB" dirty="0"/>
              <a:t>Diffused / Ambient light.</a:t>
            </a:r>
          </a:p>
          <a:p>
            <a:pPr lvl="1">
              <a:buFont typeface="Wingdings" panose="05000000000000000000" pitchFamily="2" charset="2"/>
              <a:buChar char="§"/>
            </a:pPr>
            <a:r>
              <a:rPr lang="en-GB" dirty="0"/>
              <a:t>Camera movement.</a:t>
            </a:r>
          </a:p>
          <a:p>
            <a:pPr lvl="1">
              <a:buFont typeface="Wingdings" panose="05000000000000000000" pitchFamily="2" charset="2"/>
              <a:buChar char="§"/>
            </a:pPr>
            <a:r>
              <a:rPr lang="en-GB" dirty="0"/>
              <a:t>Camera Temperature.</a:t>
            </a:r>
          </a:p>
          <a:p>
            <a:pPr lvl="1">
              <a:buFont typeface="Wingdings" panose="05000000000000000000" pitchFamily="2" charset="2"/>
              <a:buChar char="§"/>
            </a:pPr>
            <a:r>
              <a:rPr lang="en-GB" dirty="0"/>
              <a:t>Dark current.</a:t>
            </a:r>
          </a:p>
          <a:p>
            <a:pPr lvl="1">
              <a:buFont typeface="Wingdings" panose="05000000000000000000" pitchFamily="2" charset="2"/>
              <a:buChar char="§"/>
            </a:pPr>
            <a:r>
              <a:rPr lang="en-GB" dirty="0"/>
              <a:t>Particles and Moisture.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7" name="Google Shape;197;p30"/>
          <p:cNvPicPr preferRelativeResize="0">
            <a:picLocks noChangeAspect="1"/>
          </p:cNvPicPr>
          <p:nvPr/>
        </p:nvPicPr>
        <p:blipFill>
          <a:blip r:embed="rId3">
            <a:alphaModFix/>
          </a:blip>
          <a:stretch>
            <a:fillRect/>
          </a:stretch>
        </p:blipFill>
        <p:spPr>
          <a:xfrm flipH="1">
            <a:off x="454865" y="2991047"/>
            <a:ext cx="5085765" cy="2601295"/>
          </a:xfrm>
          <a:prstGeom prst="rect">
            <a:avLst/>
          </a:prstGeom>
          <a:noFill/>
          <a:ln>
            <a:noFill/>
          </a:ln>
        </p:spPr>
      </p:pic>
      <p:grpSp>
        <p:nvGrpSpPr>
          <p:cNvPr id="2" name="Group 1">
            <a:extLst>
              <a:ext uri="{FF2B5EF4-FFF2-40B4-BE49-F238E27FC236}">
                <a16:creationId xmlns:a16="http://schemas.microsoft.com/office/drawing/2014/main" id="{E219CDFE-0514-4157-1052-27A16AB35443}"/>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005F2E32-CFC2-8FD1-924C-6408DB8420C6}"/>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6D43F5F6-E320-B954-DEA1-8D868CA24D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oogle Shape;203;p31">
            <a:extLst>
              <a:ext uri="{FF2B5EF4-FFF2-40B4-BE49-F238E27FC236}">
                <a16:creationId xmlns:a16="http://schemas.microsoft.com/office/drawing/2014/main" id="{49AB1B17-0701-FDAE-20E3-22AEFC0C5D29}"/>
              </a:ext>
            </a:extLst>
          </p:cNvPr>
          <p:cNvPicPr preferRelativeResize="0">
            <a:picLocks noChangeAspect="1"/>
          </p:cNvPicPr>
          <p:nvPr/>
        </p:nvPicPr>
        <p:blipFill>
          <a:blip r:embed="rId5">
            <a:alphaModFix/>
          </a:blip>
          <a:stretch>
            <a:fillRect/>
          </a:stretch>
        </p:blipFill>
        <p:spPr>
          <a:xfrm flipH="1">
            <a:off x="6096000" y="2936446"/>
            <a:ext cx="5200607" cy="2660035"/>
          </a:xfrm>
          <a:prstGeom prst="rect">
            <a:avLst/>
          </a:prstGeom>
          <a:noFill/>
          <a:ln>
            <a:noFill/>
          </a:ln>
        </p:spPr>
      </p:pic>
      <p:sp>
        <p:nvSpPr>
          <p:cNvPr id="8" name="Content Placeholder 2">
            <a:extLst>
              <a:ext uri="{FF2B5EF4-FFF2-40B4-BE49-F238E27FC236}">
                <a16:creationId xmlns:a16="http://schemas.microsoft.com/office/drawing/2014/main" id="{E7D24C19-7B6E-2D39-F0F8-70520BB1DCFF}"/>
              </a:ext>
            </a:extLst>
          </p:cNvPr>
          <p:cNvSpPr txBox="1">
            <a:spLocks/>
          </p:cNvSpPr>
          <p:nvPr/>
        </p:nvSpPr>
        <p:spPr>
          <a:xfrm>
            <a:off x="442990" y="736377"/>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a:t>
            </a:r>
          </a:p>
          <a:p>
            <a:pPr lvl="1">
              <a:buFont typeface="Wingdings" panose="05000000000000000000" pitchFamily="2" charset="2"/>
              <a:buChar char="§"/>
            </a:pPr>
            <a:r>
              <a:rPr lang="en-GB" dirty="0"/>
              <a:t>Optics help us control the amount of light arriving to the sensor.</a:t>
            </a:r>
          </a:p>
        </p:txBody>
      </p:sp>
      <p:sp>
        <p:nvSpPr>
          <p:cNvPr id="6" name="TextBox 5">
            <a:extLst>
              <a:ext uri="{FF2B5EF4-FFF2-40B4-BE49-F238E27FC236}">
                <a16:creationId xmlns:a16="http://schemas.microsoft.com/office/drawing/2014/main" id="{8B250311-86BA-417C-3B22-9AE023E9F564}"/>
              </a:ext>
            </a:extLst>
          </p:cNvPr>
          <p:cNvSpPr txBox="1"/>
          <p:nvPr/>
        </p:nvSpPr>
        <p:spPr>
          <a:xfrm>
            <a:off x="1146687" y="2550952"/>
            <a:ext cx="6098458"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b="1" dirty="0"/>
              <a:t>No optics = blur image</a:t>
            </a:r>
            <a:endParaRPr lang="en-US" dirty="0"/>
          </a:p>
        </p:txBody>
      </p:sp>
      <p:sp>
        <p:nvSpPr>
          <p:cNvPr id="9" name="TextBox 8">
            <a:extLst>
              <a:ext uri="{FF2B5EF4-FFF2-40B4-BE49-F238E27FC236}">
                <a16:creationId xmlns:a16="http://schemas.microsoft.com/office/drawing/2014/main" id="{4FA24842-301F-BE11-4F20-EC99FE04933E}"/>
              </a:ext>
            </a:extLst>
          </p:cNvPr>
          <p:cNvSpPr txBox="1"/>
          <p:nvPr/>
        </p:nvSpPr>
        <p:spPr>
          <a:xfrm>
            <a:off x="7245145" y="2511836"/>
            <a:ext cx="6098458"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b="1" dirty="0"/>
              <a:t>With optics = crisp image</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9" name="Google Shape;209;p32"/>
          <p:cNvPicPr preferRelativeResize="0"/>
          <p:nvPr/>
        </p:nvPicPr>
        <p:blipFill>
          <a:blip r:embed="rId3">
            <a:alphaModFix/>
          </a:blip>
          <a:stretch>
            <a:fillRect/>
          </a:stretch>
        </p:blipFill>
        <p:spPr>
          <a:xfrm>
            <a:off x="0" y="2189396"/>
            <a:ext cx="8406581" cy="3911835"/>
          </a:xfrm>
          <a:prstGeom prst="rect">
            <a:avLst/>
          </a:prstGeom>
          <a:noFill/>
          <a:ln>
            <a:noFill/>
          </a:ln>
        </p:spPr>
      </p:pic>
      <p:grpSp>
        <p:nvGrpSpPr>
          <p:cNvPr id="2" name="Group 1">
            <a:extLst>
              <a:ext uri="{FF2B5EF4-FFF2-40B4-BE49-F238E27FC236}">
                <a16:creationId xmlns:a16="http://schemas.microsoft.com/office/drawing/2014/main" id="{BD0CE742-3032-26A3-AB65-93533BDD94E0}"/>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0809AC6A-54C2-6C58-E4D0-C7D3FB98DB27}"/>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679726EF-2A96-205A-A62A-8D23B81760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C520FDD9-6AFF-A08E-1470-AE6004BAA5F9}"/>
              </a:ext>
            </a:extLst>
          </p:cNvPr>
          <p:cNvSpPr txBox="1">
            <a:spLocks/>
          </p:cNvSpPr>
          <p:nvPr/>
        </p:nvSpPr>
        <p:spPr>
          <a:xfrm>
            <a:off x="442990" y="736377"/>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The most basic optics is just a pinhole → pinhole camera/camera obscura.</a:t>
            </a:r>
          </a:p>
        </p:txBody>
      </p:sp>
      <p:sp>
        <p:nvSpPr>
          <p:cNvPr id="8" name="TextBox 7">
            <a:extLst>
              <a:ext uri="{FF2B5EF4-FFF2-40B4-BE49-F238E27FC236}">
                <a16:creationId xmlns:a16="http://schemas.microsoft.com/office/drawing/2014/main" id="{E52790C8-7FCA-0A1C-FF80-6EC1BC4495ED}"/>
              </a:ext>
            </a:extLst>
          </p:cNvPr>
          <p:cNvSpPr txBox="1"/>
          <p:nvPr/>
        </p:nvSpPr>
        <p:spPr>
          <a:xfrm>
            <a:off x="479425" y="6056087"/>
            <a:ext cx="11233150" cy="31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sz="1600" dirty="0"/>
              <a:t>Note: every camera system can be explained using pinhole camera as the mathematical model.</a:t>
            </a:r>
            <a:endParaRPr lang="en-ID"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5" name="Google Shape;215;p33"/>
          <p:cNvPicPr preferRelativeResize="0"/>
          <p:nvPr/>
        </p:nvPicPr>
        <p:blipFill>
          <a:blip r:embed="rId3">
            <a:alphaModFix/>
          </a:blip>
          <a:stretch>
            <a:fillRect/>
          </a:stretch>
        </p:blipFill>
        <p:spPr>
          <a:xfrm>
            <a:off x="590592" y="2739625"/>
            <a:ext cx="10925825" cy="3525008"/>
          </a:xfrm>
          <a:prstGeom prst="rect">
            <a:avLst/>
          </a:prstGeom>
          <a:noFill/>
          <a:ln>
            <a:noFill/>
          </a:ln>
        </p:spPr>
      </p:pic>
      <p:grpSp>
        <p:nvGrpSpPr>
          <p:cNvPr id="2" name="Group 1">
            <a:extLst>
              <a:ext uri="{FF2B5EF4-FFF2-40B4-BE49-F238E27FC236}">
                <a16:creationId xmlns:a16="http://schemas.microsoft.com/office/drawing/2014/main" id="{6BC9A43A-99C9-ED64-06C7-10F6381C45AF}"/>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C6382359-524B-D7C8-50DC-D2810AA79850}"/>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21B3CEA5-06A4-9EB6-EB17-41373F7D85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6CD9F203-151D-698A-6353-3961A877D5F1}"/>
              </a:ext>
            </a:extLst>
          </p:cNvPr>
          <p:cNvSpPr txBox="1">
            <a:spLocks/>
          </p:cNvSpPr>
          <p:nvPr/>
        </p:nvSpPr>
        <p:spPr>
          <a:xfrm>
            <a:off x="442990" y="908127"/>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Lenses are basically a more optimized way compared to pinholes to control the amount of light coming to the sensor.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body" idx="1"/>
          </p:nvPr>
        </p:nvSpPr>
        <p:spPr>
          <a:xfrm>
            <a:off x="459200" y="2246867"/>
            <a:ext cx="11360800" cy="4555200"/>
          </a:xfrm>
          <a:prstGeom prst="rect">
            <a:avLst/>
          </a:prstGeom>
        </p:spPr>
        <p:txBody>
          <a:bodyPr spcFirstLastPara="1" wrap="square" lIns="121900" tIns="121900" rIns="121900" bIns="121900" anchor="t" anchorCtr="0">
            <a:noAutofit/>
          </a:bodyPr>
          <a:lstStyle/>
          <a:p>
            <a:pPr marL="0" indent="0" rtl="0">
              <a:buNone/>
            </a:pPr>
            <a:endParaRPr dirty="0"/>
          </a:p>
          <a:p>
            <a:pPr indent="0" rtl="0">
              <a:spcBef>
                <a:spcPts val="2133"/>
              </a:spcBef>
              <a:spcAft>
                <a:spcPts val="2133"/>
              </a:spcAft>
              <a:buNone/>
            </a:pPr>
            <a:endParaRPr dirty="0"/>
          </a:p>
        </p:txBody>
      </p:sp>
      <p:pic>
        <p:nvPicPr>
          <p:cNvPr id="221" name="Google Shape;221;p34"/>
          <p:cNvPicPr preferRelativeResize="0"/>
          <p:nvPr/>
        </p:nvPicPr>
        <p:blipFill>
          <a:blip r:embed="rId3">
            <a:alphaModFix/>
          </a:blip>
          <a:stretch>
            <a:fillRect/>
          </a:stretch>
        </p:blipFill>
        <p:spPr>
          <a:xfrm>
            <a:off x="1805480" y="2826581"/>
            <a:ext cx="3642820" cy="3119986"/>
          </a:xfrm>
          <a:prstGeom prst="rect">
            <a:avLst/>
          </a:prstGeom>
          <a:noFill/>
          <a:ln>
            <a:noFill/>
          </a:ln>
        </p:spPr>
      </p:pic>
      <p:pic>
        <p:nvPicPr>
          <p:cNvPr id="224" name="Google Shape;224;p34"/>
          <p:cNvPicPr preferRelativeResize="0"/>
          <p:nvPr/>
        </p:nvPicPr>
        <p:blipFill>
          <a:blip r:embed="rId4">
            <a:alphaModFix/>
          </a:blip>
          <a:stretch>
            <a:fillRect/>
          </a:stretch>
        </p:blipFill>
        <p:spPr>
          <a:xfrm>
            <a:off x="6257067" y="2602580"/>
            <a:ext cx="5344341" cy="2432033"/>
          </a:xfrm>
          <a:prstGeom prst="rect">
            <a:avLst/>
          </a:prstGeom>
          <a:noFill/>
          <a:ln>
            <a:noFill/>
          </a:ln>
        </p:spPr>
      </p:pic>
      <p:pic>
        <p:nvPicPr>
          <p:cNvPr id="225" name="Google Shape;225;p34"/>
          <p:cNvPicPr preferRelativeResize="0"/>
          <p:nvPr/>
        </p:nvPicPr>
        <p:blipFill>
          <a:blip r:embed="rId5">
            <a:alphaModFix/>
          </a:blip>
          <a:stretch>
            <a:fillRect/>
          </a:stretch>
        </p:blipFill>
        <p:spPr>
          <a:xfrm>
            <a:off x="1312800" y="2371937"/>
            <a:ext cx="4491188" cy="1598878"/>
          </a:xfrm>
          <a:prstGeom prst="rect">
            <a:avLst/>
          </a:prstGeom>
          <a:noFill/>
          <a:ln>
            <a:noFill/>
          </a:ln>
        </p:spPr>
      </p:pic>
      <p:grpSp>
        <p:nvGrpSpPr>
          <p:cNvPr id="2" name="Group 1">
            <a:extLst>
              <a:ext uri="{FF2B5EF4-FFF2-40B4-BE49-F238E27FC236}">
                <a16:creationId xmlns:a16="http://schemas.microsoft.com/office/drawing/2014/main" id="{9F1300B9-BA40-B2A7-7DC7-311CC84AD626}"/>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0D73E6A7-DB2F-7781-68A9-6EACE6F87876}"/>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37372994-7F70-14A8-FFE4-50641BCD98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135CD76F-16B3-8858-696A-CE747AC14ADA}"/>
              </a:ext>
            </a:extLst>
          </p:cNvPr>
          <p:cNvSpPr txBox="1">
            <a:spLocks/>
          </p:cNvSpPr>
          <p:nvPr/>
        </p:nvSpPr>
        <p:spPr>
          <a:xfrm>
            <a:off x="442990" y="735545"/>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Lenses have trade-offs: distortion and aberration.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1" name="Google Shape;231;p35"/>
          <p:cNvPicPr preferRelativeResize="0"/>
          <p:nvPr/>
        </p:nvPicPr>
        <p:blipFill rotWithShape="1">
          <a:blip r:embed="rId3">
            <a:alphaModFix/>
          </a:blip>
          <a:srcRect b="13848"/>
          <a:stretch/>
        </p:blipFill>
        <p:spPr>
          <a:xfrm>
            <a:off x="0" y="2340265"/>
            <a:ext cx="8610900" cy="3924368"/>
          </a:xfrm>
          <a:prstGeom prst="rect">
            <a:avLst/>
          </a:prstGeom>
          <a:noFill/>
          <a:ln>
            <a:noFill/>
          </a:ln>
        </p:spPr>
      </p:pic>
      <p:sp>
        <p:nvSpPr>
          <p:cNvPr id="232" name="Google Shape;232;p35"/>
          <p:cNvSpPr txBox="1">
            <a:spLocks noGrp="1"/>
          </p:cNvSpPr>
          <p:nvPr>
            <p:ph type="title"/>
          </p:nvPr>
        </p:nvSpPr>
        <p:spPr>
          <a:xfrm>
            <a:off x="2789316" y="2584400"/>
            <a:ext cx="2738400" cy="763600"/>
          </a:xfrm>
          <a:prstGeom prst="rect">
            <a:avLst/>
          </a:prstGeom>
        </p:spPr>
        <p:txBody>
          <a:bodyPr spcFirstLastPara="1" wrap="square" lIns="121900" tIns="121900" rIns="121900" bIns="121900" anchor="t" anchorCtr="0">
            <a:noAutofit/>
          </a:bodyPr>
          <a:lstStyle/>
          <a:p>
            <a:pPr algn="ctr" rtl="0"/>
            <a:r>
              <a:rPr lang="en-GB" dirty="0"/>
              <a:t>Pincushion</a:t>
            </a:r>
            <a:endParaRPr dirty="0"/>
          </a:p>
        </p:txBody>
      </p:sp>
      <p:sp>
        <p:nvSpPr>
          <p:cNvPr id="233" name="Google Shape;233;p35"/>
          <p:cNvSpPr txBox="1">
            <a:spLocks noGrp="1"/>
          </p:cNvSpPr>
          <p:nvPr>
            <p:ph type="title"/>
          </p:nvPr>
        </p:nvSpPr>
        <p:spPr>
          <a:xfrm>
            <a:off x="5675416" y="2584400"/>
            <a:ext cx="2738400" cy="763600"/>
          </a:xfrm>
          <a:prstGeom prst="rect">
            <a:avLst/>
          </a:prstGeom>
        </p:spPr>
        <p:txBody>
          <a:bodyPr spcFirstLastPara="1" wrap="square" lIns="121900" tIns="121900" rIns="121900" bIns="121900" anchor="t" anchorCtr="0">
            <a:noAutofit/>
          </a:bodyPr>
          <a:lstStyle/>
          <a:p>
            <a:pPr algn="ctr" rtl="0"/>
            <a:r>
              <a:rPr lang="en-GB" dirty="0"/>
              <a:t>Barrel</a:t>
            </a:r>
            <a:endParaRPr dirty="0"/>
          </a:p>
        </p:txBody>
      </p:sp>
      <p:grpSp>
        <p:nvGrpSpPr>
          <p:cNvPr id="2" name="Group 1">
            <a:extLst>
              <a:ext uri="{FF2B5EF4-FFF2-40B4-BE49-F238E27FC236}">
                <a16:creationId xmlns:a16="http://schemas.microsoft.com/office/drawing/2014/main" id="{DDD5FBCE-DAA3-EBCE-12EC-DCB93A3D1F6D}"/>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F040C976-03FC-4A59-10E9-E7D96D69ADF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BB7067F6-C7BD-4C2D-6F87-CDB147246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170A6E30-B128-757C-B4B2-83CE6AD461B5}"/>
              </a:ext>
            </a:extLst>
          </p:cNvPr>
          <p:cNvSpPr txBox="1">
            <a:spLocks/>
          </p:cNvSpPr>
          <p:nvPr/>
        </p:nvSpPr>
        <p:spPr>
          <a:xfrm>
            <a:off x="442990" y="747420"/>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Geometric distortion.</a:t>
            </a:r>
          </a:p>
        </p:txBody>
      </p:sp>
      <p:pic>
        <p:nvPicPr>
          <p:cNvPr id="8" name="Google Shape;239;p36">
            <a:extLst>
              <a:ext uri="{FF2B5EF4-FFF2-40B4-BE49-F238E27FC236}">
                <a16:creationId xmlns:a16="http://schemas.microsoft.com/office/drawing/2014/main" id="{39F4A946-4E1F-7DC3-2191-2D6938E1A5CC}"/>
              </a:ext>
            </a:extLst>
          </p:cNvPr>
          <p:cNvPicPr preferRelativeResize="0"/>
          <p:nvPr/>
        </p:nvPicPr>
        <p:blipFill rotWithShape="1">
          <a:blip r:embed="rId5">
            <a:alphaModFix/>
          </a:blip>
          <a:srcRect l="26145" t="31961" r="31369" b="22287"/>
          <a:stretch/>
        </p:blipFill>
        <p:spPr>
          <a:xfrm>
            <a:off x="8868681" y="1346201"/>
            <a:ext cx="2732727" cy="2082799"/>
          </a:xfrm>
          <a:prstGeom prst="rect">
            <a:avLst/>
          </a:prstGeom>
          <a:noFill/>
          <a:ln>
            <a:noFill/>
          </a:ln>
        </p:spPr>
      </p:pic>
      <p:pic>
        <p:nvPicPr>
          <p:cNvPr id="4098" name="Picture 2" descr="BARREL | Định nghĩa trong Từ điển tiếng Anh Cambridge">
            <a:extLst>
              <a:ext uri="{FF2B5EF4-FFF2-40B4-BE49-F238E27FC236}">
                <a16:creationId xmlns:a16="http://schemas.microsoft.com/office/drawing/2014/main" id="{A5F95EAB-24A5-5A97-06D9-2BDBBE2022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827" y="3591153"/>
            <a:ext cx="2470581" cy="2482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82177B-9CF6-E95A-DE85-3C41B9B51F15}"/>
              </a:ext>
            </a:extLst>
          </p:cNvPr>
          <p:cNvSpPr txBox="1"/>
          <p:nvPr/>
        </p:nvSpPr>
        <p:spPr>
          <a:xfrm>
            <a:off x="479425" y="6056087"/>
            <a:ext cx="11233150" cy="31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sz="1600" dirty="0"/>
              <a:t>Note: barrel distortion is employed in fisheye lens.</a:t>
            </a:r>
            <a:endParaRPr lang="en-ID"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7" name="Google Shape;247;p37"/>
          <p:cNvPicPr preferRelativeResize="0"/>
          <p:nvPr/>
        </p:nvPicPr>
        <p:blipFill>
          <a:blip r:embed="rId3">
            <a:alphaModFix/>
          </a:blip>
          <a:stretch>
            <a:fillRect/>
          </a:stretch>
        </p:blipFill>
        <p:spPr>
          <a:xfrm>
            <a:off x="596900" y="3130326"/>
            <a:ext cx="5295900" cy="3176893"/>
          </a:xfrm>
          <a:prstGeom prst="rect">
            <a:avLst/>
          </a:prstGeom>
          <a:noFill/>
          <a:ln>
            <a:noFill/>
          </a:ln>
        </p:spPr>
      </p:pic>
      <p:pic>
        <p:nvPicPr>
          <p:cNvPr id="5" name="Google Shape;254;p38">
            <a:extLst>
              <a:ext uri="{FF2B5EF4-FFF2-40B4-BE49-F238E27FC236}">
                <a16:creationId xmlns:a16="http://schemas.microsoft.com/office/drawing/2014/main" id="{476ED364-BB85-84C4-BC67-47B00856A6AB}"/>
              </a:ext>
            </a:extLst>
          </p:cNvPr>
          <p:cNvPicPr preferRelativeResize="0"/>
          <p:nvPr/>
        </p:nvPicPr>
        <p:blipFill>
          <a:blip r:embed="rId4">
            <a:alphaModFix/>
          </a:blip>
          <a:stretch>
            <a:fillRect/>
          </a:stretch>
        </p:blipFill>
        <p:spPr>
          <a:xfrm>
            <a:off x="6299200" y="3130325"/>
            <a:ext cx="5295900" cy="3176894"/>
          </a:xfrm>
          <a:prstGeom prst="rect">
            <a:avLst/>
          </a:prstGeom>
          <a:noFill/>
          <a:ln>
            <a:noFill/>
          </a:ln>
        </p:spPr>
      </p:pic>
      <p:sp>
        <p:nvSpPr>
          <p:cNvPr id="6" name="Google Shape;232;p35">
            <a:extLst>
              <a:ext uri="{FF2B5EF4-FFF2-40B4-BE49-F238E27FC236}">
                <a16:creationId xmlns:a16="http://schemas.microsoft.com/office/drawing/2014/main" id="{E4647ABF-3AC1-B397-64ED-A21C288C6286}"/>
              </a:ext>
            </a:extLst>
          </p:cNvPr>
          <p:cNvSpPr txBox="1">
            <a:spLocks noGrp="1"/>
          </p:cNvSpPr>
          <p:nvPr>
            <p:ph type="title"/>
          </p:nvPr>
        </p:nvSpPr>
        <p:spPr>
          <a:xfrm>
            <a:off x="1875650" y="2602580"/>
            <a:ext cx="2738400" cy="763600"/>
          </a:xfrm>
          <a:prstGeom prst="rect">
            <a:avLst/>
          </a:prstGeom>
        </p:spPr>
        <p:txBody>
          <a:bodyPr spcFirstLastPara="1" wrap="square" lIns="121900" tIns="121900" rIns="121900" bIns="121900" anchor="t" anchorCtr="0">
            <a:noAutofit/>
          </a:bodyPr>
          <a:lstStyle/>
          <a:p>
            <a:pPr algn="ctr" rtl="0"/>
            <a:r>
              <a:rPr lang="en-GB" sz="2800" b="1" dirty="0">
                <a:solidFill>
                  <a:schemeClr val="tx1"/>
                </a:solidFill>
              </a:rPr>
              <a:t>Pincushion</a:t>
            </a:r>
            <a:endParaRPr sz="2800" b="1" dirty="0">
              <a:solidFill>
                <a:schemeClr val="tx1"/>
              </a:solidFill>
            </a:endParaRPr>
          </a:p>
        </p:txBody>
      </p:sp>
      <p:sp>
        <p:nvSpPr>
          <p:cNvPr id="7" name="Google Shape;233;p35">
            <a:extLst>
              <a:ext uri="{FF2B5EF4-FFF2-40B4-BE49-F238E27FC236}">
                <a16:creationId xmlns:a16="http://schemas.microsoft.com/office/drawing/2014/main" id="{877DD986-6714-667D-A47C-6175AEDA6CC7}"/>
              </a:ext>
            </a:extLst>
          </p:cNvPr>
          <p:cNvSpPr txBox="1">
            <a:spLocks/>
          </p:cNvSpPr>
          <p:nvPr/>
        </p:nvSpPr>
        <p:spPr>
          <a:xfrm>
            <a:off x="7577950" y="2602580"/>
            <a:ext cx="2738400" cy="7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21900" tIns="121900" rIns="121900" bIns="121900" anchor="t" anchorCtr="0">
            <a:noAutofit/>
          </a:bodyPr>
          <a:lstStyle>
            <a:lvl1pPr marL="0" marR="0" lvl="0" indent="0" algn="ctr" defTabSz="609600" latinLnBrk="0">
              <a:lnSpc>
                <a:spcPct val="90000"/>
              </a:lnSpc>
              <a:spcBef>
                <a:spcPts val="0"/>
              </a:spcBef>
              <a:spcAft>
                <a:spcPts val="0"/>
              </a:spcAft>
              <a:buClrTx/>
              <a:buSzPts val="2800"/>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lvl="1"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2pPr>
            <a:lvl3pPr marL="0" marR="0" lvl="2"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3pPr>
            <a:lvl4pPr marL="0" marR="0" lvl="3"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4pPr>
            <a:lvl5pPr marL="0" marR="0" lvl="4"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5pPr>
            <a:lvl6pPr marL="0" marR="0" lvl="5"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6pPr>
            <a:lvl7pPr marL="0" marR="0" lvl="6"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7pPr>
            <a:lvl8pPr marL="0" marR="0" lvl="7"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8pPr>
            <a:lvl9pPr marL="0" marR="0" lvl="8" indent="0" algn="l" defTabSz="609600" latinLnBrk="0">
              <a:lnSpc>
                <a:spcPct val="90000"/>
              </a:lnSpc>
              <a:spcBef>
                <a:spcPts val="0"/>
              </a:spcBef>
              <a:spcAft>
                <a:spcPts val="0"/>
              </a:spcAft>
              <a:buClrTx/>
              <a:buSzPts val="2800"/>
              <a:buFontTx/>
              <a:buNone/>
              <a:tabLst/>
              <a:defRPr sz="3300" b="1" i="0" u="none" strike="noStrike" cap="none" spc="0" baseline="0">
                <a:solidFill>
                  <a:srgbClr val="535353"/>
                </a:solidFill>
                <a:uFillTx/>
                <a:latin typeface="Helvetica"/>
                <a:ea typeface="Helvetica"/>
                <a:cs typeface="Helvetica"/>
                <a:sym typeface="Helvetica"/>
              </a:defRPr>
            </a:lvl9pPr>
          </a:lstStyle>
          <a:p>
            <a:pPr rtl="0" hangingPunct="1"/>
            <a:r>
              <a:rPr lang="en-GB" sz="2800" b="1" dirty="0">
                <a:solidFill>
                  <a:schemeClr val="tx1"/>
                </a:solidFill>
              </a:rPr>
              <a:t>Barrel</a:t>
            </a:r>
          </a:p>
        </p:txBody>
      </p:sp>
      <p:grpSp>
        <p:nvGrpSpPr>
          <p:cNvPr id="8" name="Group 7">
            <a:extLst>
              <a:ext uri="{FF2B5EF4-FFF2-40B4-BE49-F238E27FC236}">
                <a16:creationId xmlns:a16="http://schemas.microsoft.com/office/drawing/2014/main" id="{C3C289EE-4271-F7A7-7F8F-1F50EC3CBE5C}"/>
              </a:ext>
            </a:extLst>
          </p:cNvPr>
          <p:cNvGrpSpPr/>
          <p:nvPr/>
        </p:nvGrpSpPr>
        <p:grpSpPr>
          <a:xfrm>
            <a:off x="590592" y="190499"/>
            <a:ext cx="11043619" cy="993549"/>
            <a:chOff x="590592" y="190499"/>
            <a:chExt cx="11043619" cy="993549"/>
          </a:xfrm>
        </p:grpSpPr>
        <p:sp>
          <p:nvSpPr>
            <p:cNvPr id="9" name="Title 4">
              <a:extLst>
                <a:ext uri="{FF2B5EF4-FFF2-40B4-BE49-F238E27FC236}">
                  <a16:creationId xmlns:a16="http://schemas.microsoft.com/office/drawing/2014/main" id="{830C2C66-1025-121F-2B00-D476CE2A34E5}"/>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10" name="Picture 9">
              <a:extLst>
                <a:ext uri="{FF2B5EF4-FFF2-40B4-BE49-F238E27FC236}">
                  <a16:creationId xmlns:a16="http://schemas.microsoft.com/office/drawing/2014/main" id="{44BD5B8D-A373-6137-C2D2-E98AF14A6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2">
            <a:extLst>
              <a:ext uri="{FF2B5EF4-FFF2-40B4-BE49-F238E27FC236}">
                <a16:creationId xmlns:a16="http://schemas.microsoft.com/office/drawing/2014/main" id="{3CAEC9B7-59FB-A7B2-B79E-B7361A818AF2}"/>
              </a:ext>
            </a:extLst>
          </p:cNvPr>
          <p:cNvSpPr txBox="1">
            <a:spLocks/>
          </p:cNvSpPr>
          <p:nvPr/>
        </p:nvSpPr>
        <p:spPr>
          <a:xfrm>
            <a:off x="442990" y="747420"/>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Geometric distortion.</a:t>
            </a:r>
          </a:p>
        </p:txBody>
      </p:sp>
      <p:sp>
        <p:nvSpPr>
          <p:cNvPr id="12" name="TextBox 11">
            <a:extLst>
              <a:ext uri="{FF2B5EF4-FFF2-40B4-BE49-F238E27FC236}">
                <a16:creationId xmlns:a16="http://schemas.microsoft.com/office/drawing/2014/main" id="{784279F6-C97C-DED5-E3B2-F686268DA72A}"/>
              </a:ext>
            </a:extLst>
          </p:cNvPr>
          <p:cNvSpPr txBox="1"/>
          <p:nvPr/>
        </p:nvSpPr>
        <p:spPr>
          <a:xfrm>
            <a:off x="836824" y="2233248"/>
            <a:ext cx="318565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c</a:t>
            </a:r>
            <a:r>
              <a:rPr kumimoji="0" lang="en-US" b="0" i="0" u="none" strike="noStrike" cap="none" spc="0" normalizeH="0" baseline="0" dirty="0">
                <a:ln>
                  <a:noFill/>
                </a:ln>
                <a:solidFill>
                  <a:srgbClr val="FF0000"/>
                </a:solidFill>
                <a:effectLst/>
                <a:uFillTx/>
                <a:latin typeface="+mn-lt"/>
                <a:ea typeface="+mn-ea"/>
                <a:cs typeface="+mn-cs"/>
                <a:sym typeface="Helvetica Neue"/>
              </a:rPr>
              <a:t>urves inward</a:t>
            </a:r>
          </a:p>
        </p:txBody>
      </p:sp>
      <p:cxnSp>
        <p:nvCxnSpPr>
          <p:cNvPr id="13" name="Straight Arrow Connector 12">
            <a:extLst>
              <a:ext uri="{FF2B5EF4-FFF2-40B4-BE49-F238E27FC236}">
                <a16:creationId xmlns:a16="http://schemas.microsoft.com/office/drawing/2014/main" id="{57BD900D-B733-8D41-EB02-7B52BA6E3B84}"/>
              </a:ext>
            </a:extLst>
          </p:cNvPr>
          <p:cNvCxnSpPr>
            <a:cxnSpLocks/>
            <a:stCxn id="12" idx="2"/>
          </p:cNvCxnSpPr>
          <p:nvPr/>
        </p:nvCxnSpPr>
        <p:spPr>
          <a:xfrm flipH="1">
            <a:off x="1875650" y="2602580"/>
            <a:ext cx="554000" cy="6913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F391EFE-06D2-B3E1-A0F0-604FF12D14D6}"/>
              </a:ext>
            </a:extLst>
          </p:cNvPr>
          <p:cNvSpPr txBox="1"/>
          <p:nvPr/>
        </p:nvSpPr>
        <p:spPr>
          <a:xfrm>
            <a:off x="6475624" y="2200982"/>
            <a:ext cx="318565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c</a:t>
            </a:r>
            <a:r>
              <a:rPr kumimoji="0" lang="en-US" b="0" i="0" u="none" strike="noStrike" cap="none" spc="0" normalizeH="0" baseline="0" dirty="0">
                <a:ln>
                  <a:noFill/>
                </a:ln>
                <a:solidFill>
                  <a:srgbClr val="FF0000"/>
                </a:solidFill>
                <a:effectLst/>
                <a:uFillTx/>
                <a:latin typeface="+mn-lt"/>
                <a:ea typeface="+mn-ea"/>
                <a:cs typeface="+mn-cs"/>
                <a:sym typeface="Helvetica Neue"/>
              </a:rPr>
              <a:t>urves outward</a:t>
            </a:r>
          </a:p>
        </p:txBody>
      </p:sp>
      <p:cxnSp>
        <p:nvCxnSpPr>
          <p:cNvPr id="17" name="Straight Arrow Connector 16">
            <a:extLst>
              <a:ext uri="{FF2B5EF4-FFF2-40B4-BE49-F238E27FC236}">
                <a16:creationId xmlns:a16="http://schemas.microsoft.com/office/drawing/2014/main" id="{A9D9E171-B230-667A-0694-1E3A31FB2B9E}"/>
              </a:ext>
            </a:extLst>
          </p:cNvPr>
          <p:cNvCxnSpPr>
            <a:cxnSpLocks/>
            <a:stCxn id="16" idx="2"/>
          </p:cNvCxnSpPr>
          <p:nvPr/>
        </p:nvCxnSpPr>
        <p:spPr>
          <a:xfrm flipH="1">
            <a:off x="7577950" y="2570314"/>
            <a:ext cx="490500" cy="7958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8" name="Google Shape;268;p40"/>
          <p:cNvPicPr preferRelativeResize="0"/>
          <p:nvPr/>
        </p:nvPicPr>
        <p:blipFill>
          <a:blip r:embed="rId3">
            <a:alphaModFix/>
          </a:blip>
          <a:stretch>
            <a:fillRect/>
          </a:stretch>
        </p:blipFill>
        <p:spPr>
          <a:xfrm>
            <a:off x="7587903" y="1170343"/>
            <a:ext cx="3215816" cy="2918052"/>
          </a:xfrm>
          <a:prstGeom prst="rect">
            <a:avLst/>
          </a:prstGeom>
          <a:noFill/>
          <a:ln>
            <a:noFill/>
          </a:ln>
        </p:spPr>
      </p:pic>
      <p:pic>
        <p:nvPicPr>
          <p:cNvPr id="269" name="Google Shape;269;p40"/>
          <p:cNvPicPr preferRelativeResize="0"/>
          <p:nvPr/>
        </p:nvPicPr>
        <p:blipFill>
          <a:blip r:embed="rId4">
            <a:alphaModFix/>
          </a:blip>
          <a:stretch>
            <a:fillRect/>
          </a:stretch>
        </p:blipFill>
        <p:spPr>
          <a:xfrm>
            <a:off x="415601" y="2226916"/>
            <a:ext cx="6201345" cy="3735751"/>
          </a:xfrm>
          <a:prstGeom prst="rect">
            <a:avLst/>
          </a:prstGeom>
          <a:noFill/>
          <a:ln>
            <a:noFill/>
          </a:ln>
        </p:spPr>
      </p:pic>
      <p:grpSp>
        <p:nvGrpSpPr>
          <p:cNvPr id="2" name="Group 1">
            <a:extLst>
              <a:ext uri="{FF2B5EF4-FFF2-40B4-BE49-F238E27FC236}">
                <a16:creationId xmlns:a16="http://schemas.microsoft.com/office/drawing/2014/main" id="{C1953640-1CF9-6854-DC1D-D77C2FB6AEA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899097E9-9EDE-91F8-9F9C-5EF22F94B5D2}"/>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E0614BA9-AF11-3CC6-97F8-8C641ED00A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601448CE-79CD-1F2C-D030-E5F8F1DC14A0}"/>
              </a:ext>
            </a:extLst>
          </p:cNvPr>
          <p:cNvSpPr txBox="1">
            <a:spLocks/>
          </p:cNvSpPr>
          <p:nvPr/>
        </p:nvSpPr>
        <p:spPr>
          <a:xfrm>
            <a:off x="442990" y="747420"/>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Chromatic aberration/colour fringing.</a:t>
            </a:r>
          </a:p>
        </p:txBody>
      </p:sp>
      <p:pic>
        <p:nvPicPr>
          <p:cNvPr id="10" name="Google Shape;274;p41">
            <a:extLst>
              <a:ext uri="{FF2B5EF4-FFF2-40B4-BE49-F238E27FC236}">
                <a16:creationId xmlns:a16="http://schemas.microsoft.com/office/drawing/2014/main" id="{A59772D2-204B-4E9E-47CB-E1B5568ADBE9}"/>
              </a:ext>
            </a:extLst>
          </p:cNvPr>
          <p:cNvPicPr preferRelativeResize="0"/>
          <p:nvPr/>
        </p:nvPicPr>
        <p:blipFill>
          <a:blip r:embed="rId6">
            <a:alphaModFix/>
          </a:blip>
          <a:stretch>
            <a:fillRect/>
          </a:stretch>
        </p:blipFill>
        <p:spPr>
          <a:xfrm>
            <a:off x="7862937" y="4236389"/>
            <a:ext cx="2665748" cy="1999311"/>
          </a:xfrm>
          <a:prstGeom prst="rect">
            <a:avLst/>
          </a:prstGeom>
          <a:noFill/>
          <a:ln>
            <a:noFill/>
          </a:ln>
        </p:spPr>
      </p:pic>
      <p:sp>
        <p:nvSpPr>
          <p:cNvPr id="11" name="TextBox 10">
            <a:extLst>
              <a:ext uri="{FF2B5EF4-FFF2-40B4-BE49-F238E27FC236}">
                <a16:creationId xmlns:a16="http://schemas.microsoft.com/office/drawing/2014/main" id="{E2769093-348F-EC87-72D6-B1F45D76DE91}"/>
              </a:ext>
            </a:extLst>
          </p:cNvPr>
          <p:cNvSpPr txBox="1"/>
          <p:nvPr/>
        </p:nvSpPr>
        <p:spPr>
          <a:xfrm>
            <a:off x="2789793" y="2570314"/>
            <a:ext cx="178220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optical</a:t>
            </a:r>
            <a:r>
              <a:rPr kumimoji="0" lang="en-US" b="0" i="0" u="none" strike="noStrike" cap="none" spc="0" normalizeH="0" baseline="0" dirty="0">
                <a:ln>
                  <a:noFill/>
                </a:ln>
                <a:solidFill>
                  <a:srgbClr val="FF0000"/>
                </a:solidFill>
                <a:effectLst/>
                <a:uFillTx/>
                <a:latin typeface="+mn-lt"/>
                <a:ea typeface="+mn-ea"/>
                <a:cs typeface="+mn-cs"/>
                <a:sym typeface="Helvetica Neue"/>
              </a:rPr>
              <a:t> axis</a:t>
            </a:r>
          </a:p>
        </p:txBody>
      </p:sp>
      <p:cxnSp>
        <p:nvCxnSpPr>
          <p:cNvPr id="12" name="Straight Arrow Connector 11">
            <a:extLst>
              <a:ext uri="{FF2B5EF4-FFF2-40B4-BE49-F238E27FC236}">
                <a16:creationId xmlns:a16="http://schemas.microsoft.com/office/drawing/2014/main" id="{2227B054-CA5F-D9B0-5A99-AAEBF98AB6E4}"/>
              </a:ext>
            </a:extLst>
          </p:cNvPr>
          <p:cNvCxnSpPr>
            <a:cxnSpLocks/>
            <a:stCxn id="11" idx="2"/>
          </p:cNvCxnSpPr>
          <p:nvPr/>
        </p:nvCxnSpPr>
        <p:spPr>
          <a:xfrm flipH="1">
            <a:off x="3086100" y="2939646"/>
            <a:ext cx="594797" cy="1130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C0246B-B0AF-4ACF-5DDE-6D077A019ADD}"/>
              </a:ext>
            </a:extLst>
          </p:cNvPr>
          <p:cNvCxnSpPr>
            <a:cxnSpLocks/>
          </p:cNvCxnSpPr>
          <p:nvPr/>
        </p:nvCxnSpPr>
        <p:spPr>
          <a:xfrm>
            <a:off x="4154398" y="3044615"/>
            <a:ext cx="0" cy="1946485"/>
          </a:xfrm>
          <a:prstGeom prst="line">
            <a:avLst/>
          </a:prstGeom>
          <a:noFill/>
          <a:ln w="25400" cap="flat">
            <a:solidFill>
              <a:srgbClr val="000000"/>
            </a:solidFill>
            <a:prstDash val="dash"/>
            <a:miter lim="400000"/>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ADD8E4ED-EF55-ECB5-BE32-7589837E5ED6}"/>
              </a:ext>
            </a:extLst>
          </p:cNvPr>
          <p:cNvSpPr txBox="1"/>
          <p:nvPr/>
        </p:nvSpPr>
        <p:spPr>
          <a:xfrm>
            <a:off x="4912170" y="2200982"/>
            <a:ext cx="178220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focal</a:t>
            </a:r>
            <a:r>
              <a:rPr kumimoji="0" lang="en-US" b="0" i="0" u="none" strike="noStrike" cap="none" spc="0" normalizeH="0" baseline="0" dirty="0">
                <a:ln>
                  <a:noFill/>
                </a:ln>
                <a:solidFill>
                  <a:srgbClr val="FF0000"/>
                </a:solidFill>
                <a:effectLst/>
                <a:uFillTx/>
                <a:latin typeface="+mn-lt"/>
                <a:ea typeface="+mn-ea"/>
                <a:cs typeface="+mn-cs"/>
                <a:sym typeface="Helvetica Neue"/>
              </a:rPr>
              <a:t> plane</a:t>
            </a:r>
          </a:p>
        </p:txBody>
      </p:sp>
      <p:cxnSp>
        <p:nvCxnSpPr>
          <p:cNvPr id="21" name="Straight Arrow Connector 20">
            <a:extLst>
              <a:ext uri="{FF2B5EF4-FFF2-40B4-BE49-F238E27FC236}">
                <a16:creationId xmlns:a16="http://schemas.microsoft.com/office/drawing/2014/main" id="{91D0A3D0-332F-E90F-3E7F-094B2FD8F0A6}"/>
              </a:ext>
            </a:extLst>
          </p:cNvPr>
          <p:cNvCxnSpPr>
            <a:cxnSpLocks/>
            <a:stCxn id="20" idx="2"/>
          </p:cNvCxnSpPr>
          <p:nvPr/>
        </p:nvCxnSpPr>
        <p:spPr>
          <a:xfrm flipH="1">
            <a:off x="4167237" y="2570314"/>
            <a:ext cx="1636037" cy="858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20B936-370D-D74E-0BD8-7D4A23F35B6F}"/>
              </a:ext>
            </a:extLst>
          </p:cNvPr>
          <p:cNvSpPr>
            <a:spLocks noGrp="1"/>
          </p:cNvSpPr>
          <p:nvPr>
            <p:ph type="title"/>
          </p:nvPr>
        </p:nvSpPr>
        <p:spPr>
          <a:xfrm>
            <a:off x="571370" y="225650"/>
            <a:ext cx="11010816" cy="952499"/>
          </a:xfrm>
        </p:spPr>
        <p:txBody>
          <a:bodyPr/>
          <a:lstStyle/>
          <a:p>
            <a:r>
              <a:rPr lang="en-US" dirty="0"/>
              <a:t>About Intel Vietnam</a:t>
            </a:r>
            <a:endParaRPr lang="en-ID" dirty="0"/>
          </a:p>
        </p:txBody>
      </p:sp>
      <p:pic>
        <p:nvPicPr>
          <p:cNvPr id="5" name="Picture 2">
            <a:extLst>
              <a:ext uri="{FF2B5EF4-FFF2-40B4-BE49-F238E27FC236}">
                <a16:creationId xmlns:a16="http://schemas.microsoft.com/office/drawing/2014/main" id="{0EA05711-174D-267C-274D-9315D12DD4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C Design &amp; Layout Services">
            <a:extLst>
              <a:ext uri="{FF2B5EF4-FFF2-40B4-BE49-F238E27FC236}">
                <a16:creationId xmlns:a16="http://schemas.microsoft.com/office/drawing/2014/main" id="{4E9D9181-0867-269A-2AF0-70BA7FB88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64" y="2525233"/>
            <a:ext cx="211455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125A0FD-3887-719D-D3FA-B75CEBD1B832}"/>
              </a:ext>
            </a:extLst>
          </p:cNvPr>
          <p:cNvSpPr txBox="1">
            <a:spLocks/>
          </p:cNvSpPr>
          <p:nvPr/>
        </p:nvSpPr>
        <p:spPr>
          <a:xfrm>
            <a:off x="437014" y="972199"/>
            <a:ext cx="11321535" cy="857250"/>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What we do: </a:t>
            </a:r>
            <a:r>
              <a:rPr lang="en-IE" dirty="0"/>
              <a:t>responsible for assembly/test of semiconductor devices.</a:t>
            </a:r>
          </a:p>
        </p:txBody>
      </p:sp>
      <p:sp>
        <p:nvSpPr>
          <p:cNvPr id="7" name="TextBox 6">
            <a:extLst>
              <a:ext uri="{FF2B5EF4-FFF2-40B4-BE49-F238E27FC236}">
                <a16:creationId xmlns:a16="http://schemas.microsoft.com/office/drawing/2014/main" id="{F74AA416-B2F0-B4B5-47AF-600E49563F6C}"/>
              </a:ext>
            </a:extLst>
          </p:cNvPr>
          <p:cNvSpPr txBox="1"/>
          <p:nvPr/>
        </p:nvSpPr>
        <p:spPr>
          <a:xfrm>
            <a:off x="413264" y="2099153"/>
            <a:ext cx="2114550"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Chip Design</a:t>
            </a:r>
            <a:endParaRPr lang="en-ID" dirty="0"/>
          </a:p>
        </p:txBody>
      </p:sp>
      <p:pic>
        <p:nvPicPr>
          <p:cNvPr id="2052" name="Picture 4" descr="How To Lay The Solid Foundation For Semiconductor Fabrication In India -  Forbes India">
            <a:extLst>
              <a:ext uri="{FF2B5EF4-FFF2-40B4-BE49-F238E27FC236}">
                <a16:creationId xmlns:a16="http://schemas.microsoft.com/office/drawing/2014/main" id="{3543F24F-4806-F849-3ED7-FD9841B589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0094" y="2525233"/>
            <a:ext cx="3200400"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BD744E-ABA6-1A0E-0360-B551C49610BE}"/>
              </a:ext>
            </a:extLst>
          </p:cNvPr>
          <p:cNvSpPr txBox="1"/>
          <p:nvPr/>
        </p:nvSpPr>
        <p:spPr>
          <a:xfrm>
            <a:off x="3220094" y="2099154"/>
            <a:ext cx="3200400"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Chip Fabrication</a:t>
            </a:r>
            <a:endParaRPr lang="en-ID" dirty="0"/>
          </a:p>
        </p:txBody>
      </p:sp>
      <p:cxnSp>
        <p:nvCxnSpPr>
          <p:cNvPr id="9" name="Straight Arrow Connector 8">
            <a:extLst>
              <a:ext uri="{FF2B5EF4-FFF2-40B4-BE49-F238E27FC236}">
                <a16:creationId xmlns:a16="http://schemas.microsoft.com/office/drawing/2014/main" id="{548668E9-4A25-6774-89EC-1E5612C215D8}"/>
              </a:ext>
            </a:extLst>
          </p:cNvPr>
          <p:cNvCxnSpPr>
            <a:cxnSpLocks/>
            <a:stCxn id="2050" idx="3"/>
            <a:endCxn id="2052" idx="1"/>
          </p:cNvCxnSpPr>
          <p:nvPr/>
        </p:nvCxnSpPr>
        <p:spPr>
          <a:xfrm>
            <a:off x="2527814" y="3592033"/>
            <a:ext cx="692280"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054" name="Picture 6" descr="How Are Silicon Wafers Made?">
            <a:extLst>
              <a:ext uri="{FF2B5EF4-FFF2-40B4-BE49-F238E27FC236}">
                <a16:creationId xmlns:a16="http://schemas.microsoft.com/office/drawing/2014/main" id="{4381E991-F67B-7413-D55D-C5A014F30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4438" y="4889500"/>
            <a:ext cx="1863457" cy="1492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Race To Zero Defects In Auto ICs">
            <a:extLst>
              <a:ext uri="{FF2B5EF4-FFF2-40B4-BE49-F238E27FC236}">
                <a16:creationId xmlns:a16="http://schemas.microsoft.com/office/drawing/2014/main" id="{994B05BB-8920-CED6-C42A-4B00F3D45E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935" y="2230882"/>
            <a:ext cx="4818276" cy="272230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E76EEC85-86F4-63F5-D01B-9AE49ACAFEA6}"/>
              </a:ext>
            </a:extLst>
          </p:cNvPr>
          <p:cNvCxnSpPr>
            <a:cxnSpLocks/>
            <a:stCxn id="2052" idx="3"/>
            <a:endCxn id="2056" idx="1"/>
          </p:cNvCxnSpPr>
          <p:nvPr/>
        </p:nvCxnSpPr>
        <p:spPr>
          <a:xfrm>
            <a:off x="6420494" y="3592033"/>
            <a:ext cx="395441"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D6D2D7C9-844F-8968-5040-E5524277B1C5}"/>
              </a:ext>
            </a:extLst>
          </p:cNvPr>
          <p:cNvSpPr txBox="1"/>
          <p:nvPr/>
        </p:nvSpPr>
        <p:spPr>
          <a:xfrm>
            <a:off x="6815934" y="1839399"/>
            <a:ext cx="4766251"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Chip Assembly and Test</a:t>
            </a:r>
            <a:endParaRPr lang="en-ID" dirty="0"/>
          </a:p>
        </p:txBody>
      </p:sp>
      <p:pic>
        <p:nvPicPr>
          <p:cNvPr id="2058" name="Picture 10" descr="Core i9-12900KS Review: Intel's Fastest Alder Lake CPU Tested | HotHardware">
            <a:extLst>
              <a:ext uri="{FF2B5EF4-FFF2-40B4-BE49-F238E27FC236}">
                <a16:creationId xmlns:a16="http://schemas.microsoft.com/office/drawing/2014/main" id="{D46688CF-8268-785B-2AC9-7537B99824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1554" y="5054602"/>
            <a:ext cx="1863457" cy="124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69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80" name="Google Shape;280;p42"/>
          <p:cNvPicPr preferRelativeResize="0"/>
          <p:nvPr/>
        </p:nvPicPr>
        <p:blipFill>
          <a:blip r:embed="rId3">
            <a:alphaModFix/>
          </a:blip>
          <a:stretch>
            <a:fillRect/>
          </a:stretch>
        </p:blipFill>
        <p:spPr>
          <a:xfrm>
            <a:off x="590592" y="3277786"/>
            <a:ext cx="5372098" cy="2820919"/>
          </a:xfrm>
          <a:prstGeom prst="rect">
            <a:avLst/>
          </a:prstGeom>
          <a:noFill/>
          <a:ln>
            <a:noFill/>
          </a:ln>
        </p:spPr>
      </p:pic>
      <p:pic>
        <p:nvPicPr>
          <p:cNvPr id="2" name="Google Shape;286;p43">
            <a:extLst>
              <a:ext uri="{FF2B5EF4-FFF2-40B4-BE49-F238E27FC236}">
                <a16:creationId xmlns:a16="http://schemas.microsoft.com/office/drawing/2014/main" id="{84F40996-E020-C64C-4B8B-4F8DB2E94574}"/>
              </a:ext>
            </a:extLst>
          </p:cNvPr>
          <p:cNvPicPr preferRelativeResize="0"/>
          <p:nvPr/>
        </p:nvPicPr>
        <p:blipFill>
          <a:blip r:embed="rId4">
            <a:alphaModFix/>
          </a:blip>
          <a:stretch>
            <a:fillRect/>
          </a:stretch>
        </p:blipFill>
        <p:spPr>
          <a:xfrm>
            <a:off x="6332661" y="3277786"/>
            <a:ext cx="5372098" cy="2820919"/>
          </a:xfrm>
          <a:prstGeom prst="rect">
            <a:avLst/>
          </a:prstGeom>
          <a:noFill/>
          <a:ln>
            <a:noFill/>
          </a:ln>
        </p:spPr>
      </p:pic>
      <p:sp>
        <p:nvSpPr>
          <p:cNvPr id="4" name="TextBox 3">
            <a:extLst>
              <a:ext uri="{FF2B5EF4-FFF2-40B4-BE49-F238E27FC236}">
                <a16:creationId xmlns:a16="http://schemas.microsoft.com/office/drawing/2014/main" id="{3B148104-7576-9425-C065-AA74435459B6}"/>
              </a:ext>
            </a:extLst>
          </p:cNvPr>
          <p:cNvSpPr txBox="1"/>
          <p:nvPr/>
        </p:nvSpPr>
        <p:spPr>
          <a:xfrm>
            <a:off x="487241" y="2851706"/>
            <a:ext cx="5578800"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dirty="0"/>
              <a:t>Lateral Chromatic Aberration</a:t>
            </a:r>
            <a:endParaRPr lang="en-US" dirty="0"/>
          </a:p>
        </p:txBody>
      </p:sp>
      <p:sp>
        <p:nvSpPr>
          <p:cNvPr id="5" name="TextBox 4">
            <a:extLst>
              <a:ext uri="{FF2B5EF4-FFF2-40B4-BE49-F238E27FC236}">
                <a16:creationId xmlns:a16="http://schemas.microsoft.com/office/drawing/2014/main" id="{492405DD-408F-81F2-9917-7CADBE77C1C3}"/>
              </a:ext>
            </a:extLst>
          </p:cNvPr>
          <p:cNvSpPr txBox="1"/>
          <p:nvPr/>
        </p:nvSpPr>
        <p:spPr>
          <a:xfrm>
            <a:off x="6332661" y="2851708"/>
            <a:ext cx="5372098"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dirty="0"/>
              <a:t>Axial Chromatic Aberration</a:t>
            </a:r>
            <a:endParaRPr lang="en-US" dirty="0"/>
          </a:p>
        </p:txBody>
      </p:sp>
      <p:sp>
        <p:nvSpPr>
          <p:cNvPr id="6" name="Content Placeholder 2">
            <a:extLst>
              <a:ext uri="{FF2B5EF4-FFF2-40B4-BE49-F238E27FC236}">
                <a16:creationId xmlns:a16="http://schemas.microsoft.com/office/drawing/2014/main" id="{81D661D4-28AE-4A93-CFC3-6211A0891C21}"/>
              </a:ext>
            </a:extLst>
          </p:cNvPr>
          <p:cNvSpPr txBox="1">
            <a:spLocks/>
          </p:cNvSpPr>
          <p:nvPr/>
        </p:nvSpPr>
        <p:spPr>
          <a:xfrm>
            <a:off x="442990" y="735545"/>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Chromatic aberration/colour fringing.</a:t>
            </a:r>
          </a:p>
        </p:txBody>
      </p:sp>
      <p:grpSp>
        <p:nvGrpSpPr>
          <p:cNvPr id="7" name="Group 6">
            <a:extLst>
              <a:ext uri="{FF2B5EF4-FFF2-40B4-BE49-F238E27FC236}">
                <a16:creationId xmlns:a16="http://schemas.microsoft.com/office/drawing/2014/main" id="{AAA9F01C-D87D-C3C4-2752-D65A100ECEE2}"/>
              </a:ext>
            </a:extLst>
          </p:cNvPr>
          <p:cNvGrpSpPr/>
          <p:nvPr/>
        </p:nvGrpSpPr>
        <p:grpSpPr>
          <a:xfrm>
            <a:off x="590592" y="190499"/>
            <a:ext cx="11043619" cy="993549"/>
            <a:chOff x="590592" y="190499"/>
            <a:chExt cx="11043619" cy="993549"/>
          </a:xfrm>
        </p:grpSpPr>
        <p:sp>
          <p:nvSpPr>
            <p:cNvPr id="8" name="Title 4">
              <a:extLst>
                <a:ext uri="{FF2B5EF4-FFF2-40B4-BE49-F238E27FC236}">
                  <a16:creationId xmlns:a16="http://schemas.microsoft.com/office/drawing/2014/main" id="{E3870CCF-C36D-BD76-3465-4848A8390445}"/>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9" name="Picture 8">
              <a:extLst>
                <a:ext uri="{FF2B5EF4-FFF2-40B4-BE49-F238E27FC236}">
                  <a16:creationId xmlns:a16="http://schemas.microsoft.com/office/drawing/2014/main" id="{12BD1B94-947E-836E-A5BE-92CEEFC6E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a:extLst>
              <a:ext uri="{FF2B5EF4-FFF2-40B4-BE49-F238E27FC236}">
                <a16:creationId xmlns:a16="http://schemas.microsoft.com/office/drawing/2014/main" id="{D6C8A811-30D8-77BD-2980-C6D02E3DD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7010" y="1183975"/>
            <a:ext cx="3043400" cy="152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9" name="Google Shape;299;p45"/>
          <p:cNvPicPr preferRelativeResize="0"/>
          <p:nvPr/>
        </p:nvPicPr>
        <p:blipFill>
          <a:blip r:embed="rId3">
            <a:alphaModFix/>
          </a:blip>
          <a:stretch>
            <a:fillRect/>
          </a:stretch>
        </p:blipFill>
        <p:spPr>
          <a:xfrm>
            <a:off x="590592" y="2281972"/>
            <a:ext cx="3685335" cy="3483829"/>
          </a:xfrm>
          <a:prstGeom prst="rect">
            <a:avLst/>
          </a:prstGeom>
          <a:noFill/>
          <a:ln>
            <a:noFill/>
          </a:ln>
        </p:spPr>
      </p:pic>
      <p:grpSp>
        <p:nvGrpSpPr>
          <p:cNvPr id="2" name="Group 1">
            <a:extLst>
              <a:ext uri="{FF2B5EF4-FFF2-40B4-BE49-F238E27FC236}">
                <a16:creationId xmlns:a16="http://schemas.microsoft.com/office/drawing/2014/main" id="{966056D0-B328-7044-E279-ABC14A5704DD}"/>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A3DFC4AA-94AB-2C94-815D-61EF7BC7895D}"/>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FC4EF0A5-4ED6-1F90-96C7-EC64DA6993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0F15DB0A-D864-2C77-6494-C211F2CE82BE}"/>
              </a:ext>
            </a:extLst>
          </p:cNvPr>
          <p:cNvSpPr txBox="1">
            <a:spLocks/>
          </p:cNvSpPr>
          <p:nvPr/>
        </p:nvSpPr>
        <p:spPr>
          <a:xfrm>
            <a:off x="442990" y="735545"/>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(lenses):</a:t>
            </a:r>
          </a:p>
          <a:p>
            <a:pPr lvl="1">
              <a:buFont typeface="Wingdings" panose="05000000000000000000" pitchFamily="2" charset="2"/>
              <a:buChar char="§"/>
            </a:pPr>
            <a:r>
              <a:rPr lang="en-GB" dirty="0"/>
              <a:t>Field of view (FOV) distortion.</a:t>
            </a:r>
          </a:p>
        </p:txBody>
      </p:sp>
      <p:pic>
        <p:nvPicPr>
          <p:cNvPr id="8" name="Google Shape;312;p47">
            <a:extLst>
              <a:ext uri="{FF2B5EF4-FFF2-40B4-BE49-F238E27FC236}">
                <a16:creationId xmlns:a16="http://schemas.microsoft.com/office/drawing/2014/main" id="{6757CDBB-3B43-E9C9-3057-0D45D31C7BC4}"/>
              </a:ext>
            </a:extLst>
          </p:cNvPr>
          <p:cNvPicPr preferRelativeResize="0"/>
          <p:nvPr/>
        </p:nvPicPr>
        <p:blipFill>
          <a:blip r:embed="rId5">
            <a:alphaModFix/>
          </a:blip>
          <a:stretch>
            <a:fillRect/>
          </a:stretch>
        </p:blipFill>
        <p:spPr>
          <a:xfrm>
            <a:off x="4669203" y="2186050"/>
            <a:ext cx="3324199" cy="3752329"/>
          </a:xfrm>
          <a:prstGeom prst="rect">
            <a:avLst/>
          </a:prstGeom>
          <a:noFill/>
          <a:ln>
            <a:noFill/>
          </a:ln>
        </p:spPr>
      </p:pic>
      <p:pic>
        <p:nvPicPr>
          <p:cNvPr id="9" name="Google Shape;319;p48">
            <a:extLst>
              <a:ext uri="{FF2B5EF4-FFF2-40B4-BE49-F238E27FC236}">
                <a16:creationId xmlns:a16="http://schemas.microsoft.com/office/drawing/2014/main" id="{B1B61093-BE19-3235-7B01-7859C4969332}"/>
              </a:ext>
            </a:extLst>
          </p:cNvPr>
          <p:cNvPicPr preferRelativeResize="0"/>
          <p:nvPr/>
        </p:nvPicPr>
        <p:blipFill>
          <a:blip r:embed="rId6">
            <a:alphaModFix/>
          </a:blip>
          <a:stretch>
            <a:fillRect/>
          </a:stretch>
        </p:blipFill>
        <p:spPr>
          <a:xfrm>
            <a:off x="8386678" y="2317091"/>
            <a:ext cx="3214730" cy="321473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5" name="Google Shape;325;p49"/>
          <p:cNvPicPr preferRelativeResize="0"/>
          <p:nvPr/>
        </p:nvPicPr>
        <p:blipFill>
          <a:blip r:embed="rId3">
            <a:alphaModFix/>
          </a:blip>
          <a:stretch>
            <a:fillRect/>
          </a:stretch>
        </p:blipFill>
        <p:spPr>
          <a:xfrm>
            <a:off x="8336920" y="2413001"/>
            <a:ext cx="2959898" cy="2924533"/>
          </a:xfrm>
          <a:prstGeom prst="rect">
            <a:avLst/>
          </a:prstGeom>
          <a:noFill/>
          <a:ln>
            <a:noFill/>
          </a:ln>
        </p:spPr>
      </p:pic>
      <p:grpSp>
        <p:nvGrpSpPr>
          <p:cNvPr id="2" name="Group 1">
            <a:extLst>
              <a:ext uri="{FF2B5EF4-FFF2-40B4-BE49-F238E27FC236}">
                <a16:creationId xmlns:a16="http://schemas.microsoft.com/office/drawing/2014/main" id="{1AD58DB8-8E6C-EE19-0AC6-2FD789F3A365}"/>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2B35978F-B4EB-6F2F-1A95-D882A9A7B6E8}"/>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3E7E2831-286F-77F0-3008-E68B4CAC38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65888039-294B-A873-F9B7-67BEB006B891}"/>
              </a:ext>
            </a:extLst>
          </p:cNvPr>
          <p:cNvSpPr txBox="1">
            <a:spLocks/>
          </p:cNvSpPr>
          <p:nvPr/>
        </p:nvSpPr>
        <p:spPr>
          <a:xfrm>
            <a:off x="442990" y="735545"/>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lenses (cont.):</a:t>
            </a:r>
          </a:p>
          <a:p>
            <a:pPr lvl="1">
              <a:buFont typeface="Wingdings" panose="05000000000000000000" pitchFamily="2" charset="2"/>
              <a:buChar char="§"/>
            </a:pPr>
            <a:r>
              <a:rPr lang="en-GB" dirty="0"/>
              <a:t>Lens Shading/Light fall-off /Vignetting.</a:t>
            </a:r>
          </a:p>
        </p:txBody>
      </p:sp>
      <p:pic>
        <p:nvPicPr>
          <p:cNvPr id="6" name="Google Shape;331;p50">
            <a:extLst>
              <a:ext uri="{FF2B5EF4-FFF2-40B4-BE49-F238E27FC236}">
                <a16:creationId xmlns:a16="http://schemas.microsoft.com/office/drawing/2014/main" id="{38AA26CB-E268-2E3A-02AA-EF362A911EE9}"/>
              </a:ext>
            </a:extLst>
          </p:cNvPr>
          <p:cNvPicPr preferRelativeResize="0"/>
          <p:nvPr/>
        </p:nvPicPr>
        <p:blipFill rotWithShape="1">
          <a:blip r:embed="rId5">
            <a:alphaModFix/>
          </a:blip>
          <a:srcRect r="50000"/>
          <a:stretch/>
        </p:blipFill>
        <p:spPr>
          <a:xfrm>
            <a:off x="647968" y="2413001"/>
            <a:ext cx="7209370" cy="1443932"/>
          </a:xfrm>
          <a:prstGeom prst="rect">
            <a:avLst/>
          </a:prstGeom>
          <a:noFill/>
          <a:ln>
            <a:noFill/>
          </a:ln>
        </p:spPr>
      </p:pic>
      <p:pic>
        <p:nvPicPr>
          <p:cNvPr id="7" name="Google Shape;332;p50">
            <a:extLst>
              <a:ext uri="{FF2B5EF4-FFF2-40B4-BE49-F238E27FC236}">
                <a16:creationId xmlns:a16="http://schemas.microsoft.com/office/drawing/2014/main" id="{F5AA9FDD-2713-B13D-C8D2-0279F455E220}"/>
              </a:ext>
            </a:extLst>
          </p:cNvPr>
          <p:cNvPicPr preferRelativeResize="0"/>
          <p:nvPr/>
        </p:nvPicPr>
        <p:blipFill rotWithShape="1">
          <a:blip r:embed="rId5">
            <a:alphaModFix/>
          </a:blip>
          <a:srcRect l="50047"/>
          <a:stretch/>
        </p:blipFill>
        <p:spPr>
          <a:xfrm>
            <a:off x="647969" y="4128267"/>
            <a:ext cx="7209370" cy="1443933"/>
          </a:xfrm>
          <a:prstGeom prst="rect">
            <a:avLst/>
          </a:prstGeom>
          <a:noFill/>
          <a:ln>
            <a:noFill/>
          </a:ln>
        </p:spPr>
      </p:pic>
      <p:sp>
        <p:nvSpPr>
          <p:cNvPr id="8" name="TextBox 7">
            <a:extLst>
              <a:ext uri="{FF2B5EF4-FFF2-40B4-BE49-F238E27FC236}">
                <a16:creationId xmlns:a16="http://schemas.microsoft.com/office/drawing/2014/main" id="{2A6F69F8-6CE7-17E3-AA3C-E57E33228C44}"/>
              </a:ext>
            </a:extLst>
          </p:cNvPr>
          <p:cNvSpPr txBox="1"/>
          <p:nvPr/>
        </p:nvSpPr>
        <p:spPr>
          <a:xfrm>
            <a:off x="454865" y="5841721"/>
            <a:ext cx="11233150" cy="53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sz="1600" dirty="0"/>
              <a:t>Note: this jargon is derived from decoration of images in the 18</a:t>
            </a:r>
            <a:r>
              <a:rPr lang="en-IE" sz="1600" baseline="30000" dirty="0"/>
              <a:t>th</a:t>
            </a:r>
            <a:r>
              <a:rPr lang="en-IE" sz="1600" dirty="0"/>
              <a:t> -19</a:t>
            </a:r>
            <a:r>
              <a:rPr lang="en-IE" sz="1600" baseline="30000" dirty="0"/>
              <a:t>th</a:t>
            </a:r>
            <a:r>
              <a:rPr lang="en-IE" sz="1600" dirty="0"/>
              <a:t> century (putting decorations around the edge, a.k.a. vignetting</a:t>
            </a:r>
            <a:endParaRPr lang="en-ID"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9" name="Google Shape;339;p51"/>
          <p:cNvPicPr preferRelativeResize="0"/>
          <p:nvPr/>
        </p:nvPicPr>
        <p:blipFill>
          <a:blip r:embed="rId3">
            <a:alphaModFix/>
          </a:blip>
          <a:stretch>
            <a:fillRect/>
          </a:stretch>
        </p:blipFill>
        <p:spPr>
          <a:xfrm>
            <a:off x="454865" y="1560167"/>
            <a:ext cx="7095112" cy="4523135"/>
          </a:xfrm>
          <a:prstGeom prst="rect">
            <a:avLst/>
          </a:prstGeom>
          <a:noFill/>
          <a:ln>
            <a:noFill/>
          </a:ln>
        </p:spPr>
      </p:pic>
      <p:grpSp>
        <p:nvGrpSpPr>
          <p:cNvPr id="2" name="Group 1">
            <a:extLst>
              <a:ext uri="{FF2B5EF4-FFF2-40B4-BE49-F238E27FC236}">
                <a16:creationId xmlns:a16="http://schemas.microsoft.com/office/drawing/2014/main" id="{E83CE90D-8B05-7241-8324-0F903BFBA2C1}"/>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0A7C0D1C-F9F2-F6B8-D190-70AB2F1C0FE2}"/>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F3DDA604-80A3-1A46-28EA-FBE4D87338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BED91B42-3C40-0E11-AF80-F40212BDCF7A}"/>
              </a:ext>
            </a:extLst>
          </p:cNvPr>
          <p:cNvSpPr txBox="1">
            <a:spLocks/>
          </p:cNvSpPr>
          <p:nvPr/>
        </p:nvSpPr>
        <p:spPr>
          <a:xfrm>
            <a:off x="442990" y="476825"/>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aperture:</a:t>
            </a:r>
          </a:p>
        </p:txBody>
      </p:sp>
      <p:pic>
        <p:nvPicPr>
          <p:cNvPr id="10" name="Google Shape;344;p52">
            <a:extLst>
              <a:ext uri="{FF2B5EF4-FFF2-40B4-BE49-F238E27FC236}">
                <a16:creationId xmlns:a16="http://schemas.microsoft.com/office/drawing/2014/main" id="{E9FEB324-AF2E-7AD0-8382-367F613142E6}"/>
              </a:ext>
            </a:extLst>
          </p:cNvPr>
          <p:cNvPicPr preferRelativeResize="0"/>
          <p:nvPr/>
        </p:nvPicPr>
        <p:blipFill>
          <a:blip r:embed="rId5">
            <a:alphaModFix/>
          </a:blip>
          <a:stretch>
            <a:fillRect/>
          </a:stretch>
        </p:blipFill>
        <p:spPr>
          <a:xfrm>
            <a:off x="7708577" y="1523700"/>
            <a:ext cx="1443209" cy="4555201"/>
          </a:xfrm>
          <a:prstGeom prst="rect">
            <a:avLst/>
          </a:prstGeom>
          <a:noFill/>
          <a:ln>
            <a:noFill/>
          </a:ln>
        </p:spPr>
      </p:pic>
      <p:pic>
        <p:nvPicPr>
          <p:cNvPr id="11" name="Google Shape;345;p52">
            <a:extLst>
              <a:ext uri="{FF2B5EF4-FFF2-40B4-BE49-F238E27FC236}">
                <a16:creationId xmlns:a16="http://schemas.microsoft.com/office/drawing/2014/main" id="{F6FA1196-0191-E477-3D7D-824485233A2A}"/>
              </a:ext>
            </a:extLst>
          </p:cNvPr>
          <p:cNvPicPr preferRelativeResize="0"/>
          <p:nvPr/>
        </p:nvPicPr>
        <p:blipFill>
          <a:blip r:embed="rId6">
            <a:alphaModFix/>
          </a:blip>
          <a:stretch>
            <a:fillRect/>
          </a:stretch>
        </p:blipFill>
        <p:spPr>
          <a:xfrm>
            <a:off x="10769636" y="1552634"/>
            <a:ext cx="831772" cy="45552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51;p53">
            <a:extLst>
              <a:ext uri="{FF2B5EF4-FFF2-40B4-BE49-F238E27FC236}">
                <a16:creationId xmlns:a16="http://schemas.microsoft.com/office/drawing/2014/main" id="{875A3E7F-93AF-3359-25DA-4532CDC9B530}"/>
              </a:ext>
            </a:extLst>
          </p:cNvPr>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rtl="0">
              <a:buNone/>
            </a:pPr>
            <a:endParaRPr dirty="0"/>
          </a:p>
          <a:p>
            <a:pPr marL="0" indent="0" rtl="0">
              <a:spcBef>
                <a:spcPts val="2133"/>
              </a:spcBef>
              <a:buNone/>
            </a:pPr>
            <a:endParaRPr dirty="0"/>
          </a:p>
          <a:p>
            <a:pPr marL="0" indent="0" rtl="0">
              <a:spcBef>
                <a:spcPts val="2133"/>
              </a:spcBef>
              <a:spcAft>
                <a:spcPts val="2133"/>
              </a:spcAft>
              <a:buNone/>
            </a:pPr>
            <a:endParaRPr dirty="0"/>
          </a:p>
        </p:txBody>
      </p:sp>
      <p:pic>
        <p:nvPicPr>
          <p:cNvPr id="6" name="Google Shape;352;p53">
            <a:extLst>
              <a:ext uri="{FF2B5EF4-FFF2-40B4-BE49-F238E27FC236}">
                <a16:creationId xmlns:a16="http://schemas.microsoft.com/office/drawing/2014/main" id="{1B49E0FE-785A-AFDA-F400-1FC2A9CEE71F}"/>
              </a:ext>
            </a:extLst>
          </p:cNvPr>
          <p:cNvPicPr preferRelativeResize="0"/>
          <p:nvPr/>
        </p:nvPicPr>
        <p:blipFill>
          <a:blip r:embed="rId3">
            <a:alphaModFix/>
          </a:blip>
          <a:stretch>
            <a:fillRect/>
          </a:stretch>
        </p:blipFill>
        <p:spPr>
          <a:xfrm>
            <a:off x="3516317" y="2171699"/>
            <a:ext cx="5159366" cy="4069633"/>
          </a:xfrm>
          <a:prstGeom prst="rect">
            <a:avLst/>
          </a:prstGeom>
          <a:noFill/>
          <a:ln>
            <a:noFill/>
          </a:ln>
        </p:spPr>
      </p:pic>
      <p:grpSp>
        <p:nvGrpSpPr>
          <p:cNvPr id="7" name="Group 6">
            <a:extLst>
              <a:ext uri="{FF2B5EF4-FFF2-40B4-BE49-F238E27FC236}">
                <a16:creationId xmlns:a16="http://schemas.microsoft.com/office/drawing/2014/main" id="{2A68052E-5157-B5E4-16B2-D895CC2B5F96}"/>
              </a:ext>
            </a:extLst>
          </p:cNvPr>
          <p:cNvGrpSpPr/>
          <p:nvPr/>
        </p:nvGrpSpPr>
        <p:grpSpPr>
          <a:xfrm>
            <a:off x="590592" y="190499"/>
            <a:ext cx="11043619" cy="993549"/>
            <a:chOff x="590592" y="190499"/>
            <a:chExt cx="11043619" cy="993549"/>
          </a:xfrm>
        </p:grpSpPr>
        <p:sp>
          <p:nvSpPr>
            <p:cNvPr id="8" name="Title 4">
              <a:extLst>
                <a:ext uri="{FF2B5EF4-FFF2-40B4-BE49-F238E27FC236}">
                  <a16:creationId xmlns:a16="http://schemas.microsoft.com/office/drawing/2014/main" id="{54EA38B3-ECA9-6861-9D64-C59A0C38CCA0}"/>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9" name="Picture 8">
              <a:extLst>
                <a:ext uri="{FF2B5EF4-FFF2-40B4-BE49-F238E27FC236}">
                  <a16:creationId xmlns:a16="http://schemas.microsoft.com/office/drawing/2014/main" id="{1B3CE102-F46B-1E39-4D9C-F779402805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ontent Placeholder 2">
            <a:extLst>
              <a:ext uri="{FF2B5EF4-FFF2-40B4-BE49-F238E27FC236}">
                <a16:creationId xmlns:a16="http://schemas.microsoft.com/office/drawing/2014/main" id="{522CD0CC-9C71-33D1-7DA4-3B3E89B79580}"/>
              </a:ext>
            </a:extLst>
          </p:cNvPr>
          <p:cNvSpPr txBox="1">
            <a:spLocks/>
          </p:cNvSpPr>
          <p:nvPr/>
        </p:nvSpPr>
        <p:spPr>
          <a:xfrm>
            <a:off x="435232" y="1022349"/>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aperture (cont.):</a:t>
            </a:r>
          </a:p>
          <a:p>
            <a:pPr lvl="1">
              <a:buFont typeface="Wingdings" panose="05000000000000000000" pitchFamily="2" charset="2"/>
              <a:buChar char="§"/>
            </a:pPr>
            <a:r>
              <a:rPr lang="en-IE" dirty="0"/>
              <a:t>Depth of field.</a:t>
            </a:r>
          </a:p>
          <a:p>
            <a:endParaRPr lang="en-IE" b="1" dirty="0"/>
          </a:p>
        </p:txBody>
      </p:sp>
      <p:sp>
        <p:nvSpPr>
          <p:cNvPr id="11" name="TextBox 10">
            <a:extLst>
              <a:ext uri="{FF2B5EF4-FFF2-40B4-BE49-F238E27FC236}">
                <a16:creationId xmlns:a16="http://schemas.microsoft.com/office/drawing/2014/main" id="{5AB0B7CE-B15C-C86F-95D7-B9387C97DBEF}"/>
              </a:ext>
            </a:extLst>
          </p:cNvPr>
          <p:cNvSpPr txBox="1"/>
          <p:nvPr/>
        </p:nvSpPr>
        <p:spPr>
          <a:xfrm>
            <a:off x="4034393" y="1605516"/>
            <a:ext cx="178220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smaller</a:t>
            </a:r>
            <a:endParaRPr kumimoji="0" lang="en-US"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12" name="Straight Arrow Connector 11">
            <a:extLst>
              <a:ext uri="{FF2B5EF4-FFF2-40B4-BE49-F238E27FC236}">
                <a16:creationId xmlns:a16="http://schemas.microsoft.com/office/drawing/2014/main" id="{7E1B0E91-A35B-8FD4-B465-B1A32370FAC3}"/>
              </a:ext>
            </a:extLst>
          </p:cNvPr>
          <p:cNvCxnSpPr>
            <a:cxnSpLocks/>
            <a:stCxn id="11" idx="2"/>
          </p:cNvCxnSpPr>
          <p:nvPr/>
        </p:nvCxnSpPr>
        <p:spPr>
          <a:xfrm>
            <a:off x="4925497" y="1974848"/>
            <a:ext cx="357703" cy="4239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F29F194-58EC-7C22-9CAF-908631DB9FB6}"/>
              </a:ext>
            </a:extLst>
          </p:cNvPr>
          <p:cNvSpPr txBox="1"/>
          <p:nvPr/>
        </p:nvSpPr>
        <p:spPr>
          <a:xfrm>
            <a:off x="6893476" y="1605516"/>
            <a:ext cx="178220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larger</a:t>
            </a:r>
            <a:endParaRPr kumimoji="0" lang="en-US"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14" name="Straight Arrow Connector 13">
            <a:extLst>
              <a:ext uri="{FF2B5EF4-FFF2-40B4-BE49-F238E27FC236}">
                <a16:creationId xmlns:a16="http://schemas.microsoft.com/office/drawing/2014/main" id="{5ECAD7BF-380D-CE9C-0597-EFD4C37C68CE}"/>
              </a:ext>
            </a:extLst>
          </p:cNvPr>
          <p:cNvCxnSpPr>
            <a:cxnSpLocks/>
            <a:stCxn id="13" idx="2"/>
          </p:cNvCxnSpPr>
          <p:nvPr/>
        </p:nvCxnSpPr>
        <p:spPr>
          <a:xfrm>
            <a:off x="7784580" y="1974848"/>
            <a:ext cx="357702" cy="437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100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2" name="Clip of DSLR in working">
            <a:hlinkClick r:id="" action="ppaction://media"/>
            <a:extLst>
              <a:ext uri="{FF2B5EF4-FFF2-40B4-BE49-F238E27FC236}">
                <a16:creationId xmlns:a16="http://schemas.microsoft.com/office/drawing/2014/main" id="{D4D259D9-145A-BF84-1229-5ECA43478D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0" y="3383626"/>
            <a:ext cx="3822894" cy="2867171"/>
          </a:xfrm>
          <a:prstGeom prst="rect">
            <a:avLst/>
          </a:prstGeom>
        </p:spPr>
      </p:pic>
      <p:grpSp>
        <p:nvGrpSpPr>
          <p:cNvPr id="3" name="Group 2">
            <a:extLst>
              <a:ext uri="{FF2B5EF4-FFF2-40B4-BE49-F238E27FC236}">
                <a16:creationId xmlns:a16="http://schemas.microsoft.com/office/drawing/2014/main" id="{6DBDAEF4-6964-3DBB-FF6A-07AD06D1115B}"/>
              </a:ext>
            </a:extLst>
          </p:cNvPr>
          <p:cNvGrpSpPr/>
          <p:nvPr/>
        </p:nvGrpSpPr>
        <p:grpSpPr>
          <a:xfrm>
            <a:off x="590592" y="190499"/>
            <a:ext cx="11043619" cy="993549"/>
            <a:chOff x="590592" y="190499"/>
            <a:chExt cx="11043619" cy="993549"/>
          </a:xfrm>
        </p:grpSpPr>
        <p:sp>
          <p:nvSpPr>
            <p:cNvPr id="4" name="Title 4">
              <a:extLst>
                <a:ext uri="{FF2B5EF4-FFF2-40B4-BE49-F238E27FC236}">
                  <a16:creationId xmlns:a16="http://schemas.microsoft.com/office/drawing/2014/main" id="{A4579070-922A-C934-8189-25F80B23B7D0}"/>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5" name="Picture 4">
              <a:extLst>
                <a:ext uri="{FF2B5EF4-FFF2-40B4-BE49-F238E27FC236}">
                  <a16:creationId xmlns:a16="http://schemas.microsoft.com/office/drawing/2014/main" id="{68CDFA84-3FD1-88CB-9D58-A24B7A0B79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2">
            <a:extLst>
              <a:ext uri="{FF2B5EF4-FFF2-40B4-BE49-F238E27FC236}">
                <a16:creationId xmlns:a16="http://schemas.microsoft.com/office/drawing/2014/main" id="{04BC4B28-144A-FB82-A925-FE7B76BDDA86}"/>
              </a:ext>
            </a:extLst>
          </p:cNvPr>
          <p:cNvSpPr txBox="1">
            <a:spLocks/>
          </p:cNvSpPr>
          <p:nvPr/>
        </p:nvSpPr>
        <p:spPr>
          <a:xfrm>
            <a:off x="444693" y="1282170"/>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shutter:</a:t>
            </a:r>
          </a:p>
          <a:p>
            <a:pPr lvl="1">
              <a:buFont typeface="Wingdings" panose="05000000000000000000" pitchFamily="2" charset="2"/>
              <a:buChar char="§"/>
            </a:pPr>
            <a:r>
              <a:rPr lang="en-IE" dirty="0"/>
              <a:t>Control how much light hits the sensor. </a:t>
            </a:r>
          </a:p>
          <a:p>
            <a:pPr lvl="1">
              <a:buFont typeface="Wingdings" panose="05000000000000000000" pitchFamily="2" charset="2"/>
              <a:buChar char="§"/>
            </a:pPr>
            <a:r>
              <a:rPr lang="en-IE" dirty="0"/>
              <a:t>Two types of shutter: rolling, and global</a:t>
            </a:r>
          </a:p>
          <a:p>
            <a:endParaRPr lang="en-IE" b="1" dirty="0"/>
          </a:p>
        </p:txBody>
      </p:sp>
      <p:sp>
        <p:nvSpPr>
          <p:cNvPr id="12" name="AutoShape 4" descr="Rolling Shutter versus Global Shutter | B&amp;H eXplora">
            <a:extLst>
              <a:ext uri="{FF2B5EF4-FFF2-40B4-BE49-F238E27FC236}">
                <a16:creationId xmlns:a16="http://schemas.microsoft.com/office/drawing/2014/main" id="{695DE3A3-14F4-B199-C6FD-B2E45B0A84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E6F1CE2C-C0CF-8269-4350-014C22F6EAD4}"/>
              </a:ext>
            </a:extLst>
          </p:cNvPr>
          <p:cNvSpPr txBox="1"/>
          <p:nvPr/>
        </p:nvSpPr>
        <p:spPr>
          <a:xfrm>
            <a:off x="1713787" y="2993926"/>
            <a:ext cx="2427320"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dirty="0"/>
              <a:t>Rolling shutter</a:t>
            </a:r>
            <a:endParaRPr lang="en-US" dirty="0"/>
          </a:p>
        </p:txBody>
      </p:sp>
      <p:pic>
        <p:nvPicPr>
          <p:cNvPr id="12294" name="Picture 6" descr="Rolling Shutter vs Global Shutter - Camera Effects Explained - Mosaic51">
            <a:extLst>
              <a:ext uri="{FF2B5EF4-FFF2-40B4-BE49-F238E27FC236}">
                <a16:creationId xmlns:a16="http://schemas.microsoft.com/office/drawing/2014/main" id="{83F0A23B-268F-6196-23A8-76177C8611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1" y="3276600"/>
            <a:ext cx="6125448" cy="2552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2" name="rolling2">
            <a:hlinkClick r:id="" action="ppaction://media"/>
            <a:extLst>
              <a:ext uri="{FF2B5EF4-FFF2-40B4-BE49-F238E27FC236}">
                <a16:creationId xmlns:a16="http://schemas.microsoft.com/office/drawing/2014/main" id="{657B54ED-8C46-4546-9321-5DC6E8B3C98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91260" y="2979167"/>
            <a:ext cx="4425333" cy="2483104"/>
          </a:xfrm>
          <a:prstGeom prst="rect">
            <a:avLst/>
          </a:prstGeom>
        </p:spPr>
      </p:pic>
      <p:pic>
        <p:nvPicPr>
          <p:cNvPr id="5" name="rolling1">
            <a:hlinkClick r:id="" action="ppaction://media"/>
            <a:extLst>
              <a:ext uri="{FF2B5EF4-FFF2-40B4-BE49-F238E27FC236}">
                <a16:creationId xmlns:a16="http://schemas.microsoft.com/office/drawing/2014/main" id="{593130A0-4A8B-43EA-8EA1-7EB125B952A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97609" y="2979168"/>
            <a:ext cx="4425331" cy="2489249"/>
          </a:xfrm>
          <a:prstGeom prst="rect">
            <a:avLst/>
          </a:prstGeom>
        </p:spPr>
      </p:pic>
      <p:sp>
        <p:nvSpPr>
          <p:cNvPr id="6" name="Content Placeholder 2">
            <a:extLst>
              <a:ext uri="{FF2B5EF4-FFF2-40B4-BE49-F238E27FC236}">
                <a16:creationId xmlns:a16="http://schemas.microsoft.com/office/drawing/2014/main" id="{60E8CA0E-F23F-EEA0-4624-95D2AA63B70B}"/>
              </a:ext>
            </a:extLst>
          </p:cNvPr>
          <p:cNvSpPr txBox="1">
            <a:spLocks/>
          </p:cNvSpPr>
          <p:nvPr/>
        </p:nvSpPr>
        <p:spPr>
          <a:xfrm>
            <a:off x="435232" y="1281422"/>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Optics – shutter (cont.):</a:t>
            </a:r>
          </a:p>
          <a:p>
            <a:pPr lvl="1">
              <a:buFont typeface="Wingdings" panose="05000000000000000000" pitchFamily="2" charset="2"/>
              <a:buChar char="§"/>
            </a:pPr>
            <a:r>
              <a:rPr lang="en-IE" dirty="0"/>
              <a:t>The shutter speed determines how fast of a movement we can capture.</a:t>
            </a:r>
          </a:p>
          <a:p>
            <a:pPr lvl="1">
              <a:buFont typeface="Wingdings" panose="05000000000000000000" pitchFamily="2" charset="2"/>
              <a:buChar char="§"/>
            </a:pPr>
            <a:r>
              <a:rPr lang="en-IE" dirty="0"/>
              <a:t>The types of the shutter may affect the output image.</a:t>
            </a:r>
          </a:p>
          <a:p>
            <a:endParaRPr lang="en-IE" b="1" dirty="0"/>
          </a:p>
        </p:txBody>
      </p:sp>
      <p:grpSp>
        <p:nvGrpSpPr>
          <p:cNvPr id="7" name="Group 6">
            <a:extLst>
              <a:ext uri="{FF2B5EF4-FFF2-40B4-BE49-F238E27FC236}">
                <a16:creationId xmlns:a16="http://schemas.microsoft.com/office/drawing/2014/main" id="{BF226338-67A8-7F46-0EE7-EA5F710B90F5}"/>
              </a:ext>
            </a:extLst>
          </p:cNvPr>
          <p:cNvGrpSpPr/>
          <p:nvPr/>
        </p:nvGrpSpPr>
        <p:grpSpPr>
          <a:xfrm>
            <a:off x="590592" y="190499"/>
            <a:ext cx="11043619" cy="993549"/>
            <a:chOff x="590592" y="190499"/>
            <a:chExt cx="11043619" cy="993549"/>
          </a:xfrm>
        </p:grpSpPr>
        <p:sp>
          <p:nvSpPr>
            <p:cNvPr id="8" name="Title 4">
              <a:extLst>
                <a:ext uri="{FF2B5EF4-FFF2-40B4-BE49-F238E27FC236}">
                  <a16:creationId xmlns:a16="http://schemas.microsoft.com/office/drawing/2014/main" id="{1B39EAD7-8A8B-742E-021F-30A7D8B669D6}"/>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9" name="Picture 8">
              <a:extLst>
                <a:ext uri="{FF2B5EF4-FFF2-40B4-BE49-F238E27FC236}">
                  <a16:creationId xmlns:a16="http://schemas.microsoft.com/office/drawing/2014/main" id="{C68BD33C-1662-C3B1-41B0-3D3A13CCB5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6AEA411-7CD5-BA9F-C47A-3ECF26C2F095}"/>
              </a:ext>
            </a:extLst>
          </p:cNvPr>
          <p:cNvSpPr txBox="1">
            <a:spLocks/>
          </p:cNvSpPr>
          <p:nvPr/>
        </p:nvSpPr>
        <p:spPr>
          <a:xfrm>
            <a:off x="442990" y="1395725"/>
            <a:ext cx="11321535" cy="362077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Summary of optics factors:</a:t>
            </a:r>
          </a:p>
          <a:p>
            <a:pPr lvl="1">
              <a:buFont typeface="Wingdings" panose="05000000000000000000" pitchFamily="2" charset="2"/>
              <a:buChar char="§"/>
            </a:pPr>
            <a:r>
              <a:rPr lang="en-US" dirty="0"/>
              <a:t>Lens distortion.</a:t>
            </a:r>
          </a:p>
          <a:p>
            <a:pPr lvl="1">
              <a:buFont typeface="Wingdings" panose="05000000000000000000" pitchFamily="2" charset="2"/>
              <a:buChar char="§"/>
            </a:pPr>
            <a:r>
              <a:rPr lang="en-US" dirty="0"/>
              <a:t>Lens aberrations.</a:t>
            </a:r>
          </a:p>
          <a:p>
            <a:pPr lvl="1">
              <a:buFont typeface="Wingdings" panose="05000000000000000000" pitchFamily="2" charset="2"/>
              <a:buChar char="§"/>
            </a:pPr>
            <a:r>
              <a:rPr lang="en-US" dirty="0"/>
              <a:t>Field of View.</a:t>
            </a:r>
          </a:p>
          <a:p>
            <a:pPr lvl="1">
              <a:buFont typeface="Wingdings" panose="05000000000000000000" pitchFamily="2" charset="2"/>
              <a:buChar char="§"/>
            </a:pPr>
            <a:r>
              <a:rPr lang="en-US" dirty="0"/>
              <a:t>Vignetting.</a:t>
            </a:r>
          </a:p>
          <a:p>
            <a:pPr lvl="1">
              <a:buFont typeface="Wingdings" panose="05000000000000000000" pitchFamily="2" charset="2"/>
              <a:buChar char="§"/>
            </a:pPr>
            <a:r>
              <a:rPr lang="en-US" dirty="0"/>
              <a:t>Aperture &amp; depth of field (DOF).</a:t>
            </a:r>
          </a:p>
          <a:p>
            <a:pPr lvl="1">
              <a:buFont typeface="Wingdings" panose="05000000000000000000" pitchFamily="2" charset="2"/>
              <a:buChar char="§"/>
            </a:pPr>
            <a:r>
              <a:rPr lang="en-US" dirty="0"/>
              <a:t>Shutter (rolling, global).</a:t>
            </a:r>
          </a:p>
          <a:p>
            <a:pPr lvl="1">
              <a:buFont typeface="Wingdings" panose="05000000000000000000" pitchFamily="2" charset="2"/>
              <a:buChar char="§"/>
            </a:pPr>
            <a:endParaRPr lang="en-GB" dirty="0"/>
          </a:p>
        </p:txBody>
      </p:sp>
      <p:grpSp>
        <p:nvGrpSpPr>
          <p:cNvPr id="2" name="Group 1">
            <a:extLst>
              <a:ext uri="{FF2B5EF4-FFF2-40B4-BE49-F238E27FC236}">
                <a16:creationId xmlns:a16="http://schemas.microsoft.com/office/drawing/2014/main" id="{01D8E818-7E03-C43A-1D5F-8A419C4327F3}"/>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4A8AF7CC-0079-531A-849E-98770CE152F3}"/>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ADBB8AC8-7A85-2C92-5CF4-73786ABA3B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6" name="Google Shape;406;p60"/>
          <p:cNvPicPr preferRelativeResize="0"/>
          <p:nvPr/>
        </p:nvPicPr>
        <p:blipFill>
          <a:blip r:embed="rId3">
            <a:alphaModFix/>
          </a:blip>
          <a:stretch>
            <a:fillRect/>
          </a:stretch>
        </p:blipFill>
        <p:spPr>
          <a:xfrm>
            <a:off x="1027562" y="2793999"/>
            <a:ext cx="3525322" cy="3573536"/>
          </a:xfrm>
          <a:prstGeom prst="rect">
            <a:avLst/>
          </a:prstGeom>
          <a:noFill/>
          <a:ln>
            <a:noFill/>
          </a:ln>
        </p:spPr>
      </p:pic>
      <p:grpSp>
        <p:nvGrpSpPr>
          <p:cNvPr id="2" name="Group 1">
            <a:extLst>
              <a:ext uri="{FF2B5EF4-FFF2-40B4-BE49-F238E27FC236}">
                <a16:creationId xmlns:a16="http://schemas.microsoft.com/office/drawing/2014/main" id="{4F22BCAB-F894-18B0-3C90-CDAC5AAFD5A8}"/>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87E5F08-B636-1C89-BA9D-9C18B572D16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3233FF72-15E9-B08B-6AF7-64305CA3DB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oogle Shape;414;p61">
            <a:extLst>
              <a:ext uri="{FF2B5EF4-FFF2-40B4-BE49-F238E27FC236}">
                <a16:creationId xmlns:a16="http://schemas.microsoft.com/office/drawing/2014/main" id="{8B6C04AD-853A-8226-845B-7A6C929815DF}"/>
              </a:ext>
            </a:extLst>
          </p:cNvPr>
          <p:cNvPicPr preferRelativeResize="0"/>
          <p:nvPr/>
        </p:nvPicPr>
        <p:blipFill>
          <a:blip r:embed="rId5">
            <a:alphaModFix/>
          </a:blip>
          <a:stretch>
            <a:fillRect/>
          </a:stretch>
        </p:blipFill>
        <p:spPr>
          <a:xfrm>
            <a:off x="5333938" y="2793999"/>
            <a:ext cx="6110208" cy="3338873"/>
          </a:xfrm>
          <a:prstGeom prst="rect">
            <a:avLst/>
          </a:prstGeom>
          <a:noFill/>
          <a:ln>
            <a:noFill/>
          </a:ln>
        </p:spPr>
      </p:pic>
      <p:sp>
        <p:nvSpPr>
          <p:cNvPr id="10" name="TextBox 9">
            <a:extLst>
              <a:ext uri="{FF2B5EF4-FFF2-40B4-BE49-F238E27FC236}">
                <a16:creationId xmlns:a16="http://schemas.microsoft.com/office/drawing/2014/main" id="{9C8BA5FA-E86B-2F1E-2B75-EAC8F71A532D}"/>
              </a:ext>
            </a:extLst>
          </p:cNvPr>
          <p:cNvSpPr txBox="1"/>
          <p:nvPr/>
        </p:nvSpPr>
        <p:spPr>
          <a:xfrm>
            <a:off x="747854" y="2367920"/>
            <a:ext cx="4084738"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dirty="0"/>
              <a:t>Charge-couple Device (CCD)</a:t>
            </a:r>
            <a:endParaRPr lang="en-US" dirty="0"/>
          </a:p>
        </p:txBody>
      </p:sp>
      <p:sp>
        <p:nvSpPr>
          <p:cNvPr id="11" name="TextBox 10">
            <a:extLst>
              <a:ext uri="{FF2B5EF4-FFF2-40B4-BE49-F238E27FC236}">
                <a16:creationId xmlns:a16="http://schemas.microsoft.com/office/drawing/2014/main" id="{FAFFDFB9-DDB8-0A3A-05ED-6BC3D7355387}"/>
              </a:ext>
            </a:extLst>
          </p:cNvPr>
          <p:cNvSpPr txBox="1"/>
          <p:nvPr/>
        </p:nvSpPr>
        <p:spPr>
          <a:xfrm>
            <a:off x="5333937" y="2367920"/>
            <a:ext cx="6110209"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Complementary metal–oxide (CMOS)</a:t>
            </a:r>
            <a:endParaRPr lang="en-US" dirty="0"/>
          </a:p>
        </p:txBody>
      </p:sp>
      <p:sp>
        <p:nvSpPr>
          <p:cNvPr id="12" name="Content Placeholder 2">
            <a:extLst>
              <a:ext uri="{FF2B5EF4-FFF2-40B4-BE49-F238E27FC236}">
                <a16:creationId xmlns:a16="http://schemas.microsoft.com/office/drawing/2014/main" id="{F7501D73-3711-7959-F8FA-FEA1484BF2F6}"/>
              </a:ext>
            </a:extLst>
          </p:cNvPr>
          <p:cNvSpPr txBox="1">
            <a:spLocks/>
          </p:cNvSpPr>
          <p:nvPr/>
        </p:nvSpPr>
        <p:spPr>
          <a:xfrm>
            <a:off x="435232" y="1028247"/>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Sensors:</a:t>
            </a:r>
          </a:p>
          <a:p>
            <a:pPr lvl="1">
              <a:buFont typeface="Wingdings" panose="05000000000000000000" pitchFamily="2" charset="2"/>
              <a:buChar char="§"/>
            </a:pPr>
            <a:r>
              <a:rPr lang="en-IE" dirty="0"/>
              <a:t>Two types: CCD and CMOS.</a:t>
            </a:r>
          </a:p>
          <a:p>
            <a:endParaRPr lang="en-IE"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62"/>
          <p:cNvPicPr preferRelativeResize="0"/>
          <p:nvPr/>
        </p:nvPicPr>
        <p:blipFill>
          <a:blip r:embed="rId3">
            <a:alphaModFix/>
          </a:blip>
          <a:stretch>
            <a:fillRect/>
          </a:stretch>
        </p:blipFill>
        <p:spPr>
          <a:xfrm>
            <a:off x="1194656" y="2472949"/>
            <a:ext cx="2790577" cy="3270801"/>
          </a:xfrm>
          <a:prstGeom prst="rect">
            <a:avLst/>
          </a:prstGeom>
          <a:noFill/>
          <a:ln>
            <a:noFill/>
          </a:ln>
        </p:spPr>
      </p:pic>
      <p:grpSp>
        <p:nvGrpSpPr>
          <p:cNvPr id="2" name="Group 1">
            <a:extLst>
              <a:ext uri="{FF2B5EF4-FFF2-40B4-BE49-F238E27FC236}">
                <a16:creationId xmlns:a16="http://schemas.microsoft.com/office/drawing/2014/main" id="{9135E479-A62B-6B67-DBD6-EBA7612F6DD2}"/>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10CAD831-3732-624C-5641-DF917F769CCC}"/>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17322671-FB3D-89D3-5C3E-DF05095E4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693C8122-54CD-6454-33A2-5725137DFD9B}"/>
              </a:ext>
            </a:extLst>
          </p:cNvPr>
          <p:cNvSpPr txBox="1">
            <a:spLocks/>
          </p:cNvSpPr>
          <p:nvPr/>
        </p:nvSpPr>
        <p:spPr>
          <a:xfrm>
            <a:off x="435232" y="1028247"/>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Sensors (cont.):</a:t>
            </a:r>
          </a:p>
          <a:p>
            <a:pPr lvl="1">
              <a:buFont typeface="Wingdings" panose="05000000000000000000" pitchFamily="2" charset="2"/>
              <a:buChar char="§"/>
            </a:pPr>
            <a:r>
              <a:rPr lang="en-IE" dirty="0"/>
              <a:t>How CCD and CMOS works.</a:t>
            </a:r>
          </a:p>
          <a:p>
            <a:endParaRPr lang="en-IE" b="1" dirty="0"/>
          </a:p>
        </p:txBody>
      </p:sp>
      <p:cxnSp>
        <p:nvCxnSpPr>
          <p:cNvPr id="8" name="Straight Arrow Connector 7">
            <a:extLst>
              <a:ext uri="{FF2B5EF4-FFF2-40B4-BE49-F238E27FC236}">
                <a16:creationId xmlns:a16="http://schemas.microsoft.com/office/drawing/2014/main" id="{76B5345C-73A2-F3D1-A05A-08D454DDCE81}"/>
              </a:ext>
            </a:extLst>
          </p:cNvPr>
          <p:cNvCxnSpPr>
            <a:stCxn id="421" idx="3"/>
            <a:endCxn id="6" idx="1"/>
          </p:cNvCxnSpPr>
          <p:nvPr/>
        </p:nvCxnSpPr>
        <p:spPr>
          <a:xfrm flipV="1">
            <a:off x="3985233" y="2387152"/>
            <a:ext cx="2295784" cy="172119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5" name="Group 14">
            <a:extLst>
              <a:ext uri="{FF2B5EF4-FFF2-40B4-BE49-F238E27FC236}">
                <a16:creationId xmlns:a16="http://schemas.microsoft.com/office/drawing/2014/main" id="{3FA86979-2437-C12D-03E2-847239E4D84D}"/>
              </a:ext>
            </a:extLst>
          </p:cNvPr>
          <p:cNvGrpSpPr/>
          <p:nvPr/>
        </p:nvGrpSpPr>
        <p:grpSpPr>
          <a:xfrm>
            <a:off x="6281017" y="850899"/>
            <a:ext cx="2501437" cy="2746097"/>
            <a:chOff x="6513966" y="834109"/>
            <a:chExt cx="2681845" cy="2944150"/>
          </a:xfrm>
        </p:grpSpPr>
        <p:pic>
          <p:nvPicPr>
            <p:cNvPr id="6" name="Google Shape;426;p63">
              <a:extLst>
                <a:ext uri="{FF2B5EF4-FFF2-40B4-BE49-F238E27FC236}">
                  <a16:creationId xmlns:a16="http://schemas.microsoft.com/office/drawing/2014/main" id="{9D5A7D36-0974-67D7-0847-E4AD8544FE18}"/>
                </a:ext>
              </a:extLst>
            </p:cNvPr>
            <p:cNvPicPr preferRelativeResize="0"/>
            <p:nvPr/>
          </p:nvPicPr>
          <p:blipFill>
            <a:blip r:embed="rId5">
              <a:alphaModFix/>
            </a:blip>
            <a:stretch>
              <a:fillRect/>
            </a:stretch>
          </p:blipFill>
          <p:spPr>
            <a:xfrm>
              <a:off x="6513966" y="1184058"/>
              <a:ext cx="2681845" cy="2594201"/>
            </a:xfrm>
            <a:prstGeom prst="rect">
              <a:avLst/>
            </a:prstGeom>
            <a:noFill/>
            <a:ln>
              <a:noFill/>
            </a:ln>
          </p:spPr>
        </p:pic>
        <p:sp>
          <p:nvSpPr>
            <p:cNvPr id="10" name="TextBox 9">
              <a:extLst>
                <a:ext uri="{FF2B5EF4-FFF2-40B4-BE49-F238E27FC236}">
                  <a16:creationId xmlns:a16="http://schemas.microsoft.com/office/drawing/2014/main" id="{49E3040E-7DE9-0FED-AFD2-4CB104F14774}"/>
                </a:ext>
              </a:extLst>
            </p:cNvPr>
            <p:cNvSpPr txBox="1"/>
            <p:nvPr/>
          </p:nvSpPr>
          <p:spPr>
            <a:xfrm>
              <a:off x="7459345" y="834109"/>
              <a:ext cx="961298" cy="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dirty="0"/>
                <a:t>CCD</a:t>
              </a:r>
              <a:endParaRPr lang="en-US" dirty="0"/>
            </a:p>
          </p:txBody>
        </p:sp>
      </p:grpSp>
      <p:pic>
        <p:nvPicPr>
          <p:cNvPr id="11" name="Google Shape;434;p64">
            <a:extLst>
              <a:ext uri="{FF2B5EF4-FFF2-40B4-BE49-F238E27FC236}">
                <a16:creationId xmlns:a16="http://schemas.microsoft.com/office/drawing/2014/main" id="{65B8D829-A545-42A1-F354-AAC72D3F0724}"/>
              </a:ext>
            </a:extLst>
          </p:cNvPr>
          <p:cNvPicPr preferRelativeResize="0"/>
          <p:nvPr/>
        </p:nvPicPr>
        <p:blipFill>
          <a:blip r:embed="rId6">
            <a:alphaModFix/>
          </a:blip>
          <a:stretch>
            <a:fillRect/>
          </a:stretch>
        </p:blipFill>
        <p:spPr>
          <a:xfrm>
            <a:off x="6412163" y="4148208"/>
            <a:ext cx="2370291" cy="2233542"/>
          </a:xfrm>
          <a:prstGeom prst="rect">
            <a:avLst/>
          </a:prstGeom>
          <a:noFill/>
          <a:ln>
            <a:noFill/>
          </a:ln>
        </p:spPr>
      </p:pic>
      <p:sp>
        <p:nvSpPr>
          <p:cNvPr id="16" name="TextBox 15">
            <a:extLst>
              <a:ext uri="{FF2B5EF4-FFF2-40B4-BE49-F238E27FC236}">
                <a16:creationId xmlns:a16="http://schemas.microsoft.com/office/drawing/2014/main" id="{0398ABDB-0FCB-18C6-1EA1-11464510A350}"/>
              </a:ext>
            </a:extLst>
          </p:cNvPr>
          <p:cNvSpPr txBox="1"/>
          <p:nvPr/>
        </p:nvSpPr>
        <p:spPr>
          <a:xfrm>
            <a:off x="7057386" y="3770943"/>
            <a:ext cx="1073086"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dirty="0"/>
              <a:t>CMOS</a:t>
            </a:r>
            <a:endParaRPr lang="en-US" dirty="0"/>
          </a:p>
        </p:txBody>
      </p:sp>
      <p:cxnSp>
        <p:nvCxnSpPr>
          <p:cNvPr id="18" name="Straight Arrow Connector 17">
            <a:extLst>
              <a:ext uri="{FF2B5EF4-FFF2-40B4-BE49-F238E27FC236}">
                <a16:creationId xmlns:a16="http://schemas.microsoft.com/office/drawing/2014/main" id="{9477D07B-1B19-ED31-96C0-6FFB118D9B00}"/>
              </a:ext>
            </a:extLst>
          </p:cNvPr>
          <p:cNvCxnSpPr>
            <a:cxnSpLocks/>
            <a:stCxn id="421" idx="3"/>
            <a:endCxn id="11" idx="1"/>
          </p:cNvCxnSpPr>
          <p:nvPr/>
        </p:nvCxnSpPr>
        <p:spPr>
          <a:xfrm>
            <a:off x="3985233" y="4108350"/>
            <a:ext cx="2426930" cy="1156629"/>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E053C940-CDDE-9E6E-9427-03EC6BF499A6}"/>
              </a:ext>
            </a:extLst>
          </p:cNvPr>
          <p:cNvSpPr txBox="1"/>
          <p:nvPr/>
        </p:nvSpPr>
        <p:spPr>
          <a:xfrm>
            <a:off x="8953500" y="5858474"/>
            <a:ext cx="2759075" cy="53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r>
              <a:rPr lang="en-IE" sz="1600" dirty="0"/>
              <a:t>Note: refer </a:t>
            </a:r>
            <a:r>
              <a:rPr lang="en-IE" sz="1600" dirty="0">
                <a:hlinkClick r:id="rId7"/>
              </a:rPr>
              <a:t>here</a:t>
            </a:r>
            <a:r>
              <a:rPr lang="en-IE" sz="1600" dirty="0"/>
              <a:t> for further explanation.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6F18F7-3014-AE38-AE3A-ED2A5F6734AF}"/>
              </a:ext>
            </a:extLst>
          </p:cNvPr>
          <p:cNvSpPr>
            <a:spLocks noGrp="1"/>
          </p:cNvSpPr>
          <p:nvPr>
            <p:ph type="title"/>
          </p:nvPr>
        </p:nvSpPr>
        <p:spPr/>
        <p:txBody>
          <a:bodyPr/>
          <a:lstStyle/>
          <a:p>
            <a:r>
              <a:rPr lang="en-US" dirty="0"/>
              <a:t>From Goliath to David</a:t>
            </a:r>
          </a:p>
        </p:txBody>
      </p:sp>
      <p:sp>
        <p:nvSpPr>
          <p:cNvPr id="7" name="Text Placeholder 6">
            <a:extLst>
              <a:ext uri="{FF2B5EF4-FFF2-40B4-BE49-F238E27FC236}">
                <a16:creationId xmlns:a16="http://schemas.microsoft.com/office/drawing/2014/main" id="{846CDB82-44BB-DF07-6610-4560B3688B9B}"/>
              </a:ext>
            </a:extLst>
          </p:cNvPr>
          <p:cNvSpPr>
            <a:spLocks noGrp="1"/>
          </p:cNvSpPr>
          <p:nvPr>
            <p:ph type="body" sz="quarter" idx="25"/>
          </p:nvPr>
        </p:nvSpPr>
        <p:spPr/>
        <p:txBody>
          <a:bodyPr>
            <a:normAutofit/>
          </a:bodyPr>
          <a:lstStyle/>
          <a:p>
            <a:r>
              <a:rPr lang="en-US" sz="1800" dirty="0"/>
              <a:t>The rise of vision processing units (VPU)</a:t>
            </a:r>
          </a:p>
        </p:txBody>
      </p:sp>
      <p:sp>
        <p:nvSpPr>
          <p:cNvPr id="5" name="Slide Number Placeholder 4">
            <a:extLst>
              <a:ext uri="{FF2B5EF4-FFF2-40B4-BE49-F238E27FC236}">
                <a16:creationId xmlns:a16="http://schemas.microsoft.com/office/drawing/2014/main" id="{A4814F67-0B32-766C-D015-0CC838C048B1}"/>
              </a:ext>
            </a:extLst>
          </p:cNvPr>
          <p:cNvSpPr>
            <a:spLocks noGrp="1"/>
          </p:cNvSpPr>
          <p:nvPr>
            <p:ph type="sldNum" sz="quarter" idx="4294967295"/>
          </p:nvPr>
        </p:nvSpPr>
        <p:spPr>
          <a:xfrm>
            <a:off x="0" y="0"/>
            <a:ext cx="0" cy="0"/>
          </a:xfrm>
        </p:spPr>
        <p:txBody>
          <a:bodyPr/>
          <a:lstStyle/>
          <a:p>
            <a:fld id="{71D731F0-577A-4516-90C3-594C0EABE74F}" type="slidenum">
              <a:rPr lang="en-US" smtClean="0">
                <a:solidFill>
                  <a:prstClr val="white"/>
                </a:solidFill>
              </a:rPr>
              <a:pPr/>
              <a:t>5</a:t>
            </a:fld>
            <a:endParaRPr lang="en-US" dirty="0">
              <a:solidFill>
                <a:prstClr val="white"/>
              </a:solidFill>
            </a:endParaRPr>
          </a:p>
        </p:txBody>
      </p:sp>
    </p:spTree>
    <p:extLst>
      <p:ext uri="{BB962C8B-B14F-4D97-AF65-F5344CB8AC3E}">
        <p14:creationId xmlns:p14="http://schemas.microsoft.com/office/powerpoint/2010/main" val="322627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1" name="Google Shape;441;p65"/>
          <p:cNvSpPr txBox="1">
            <a:spLocks noGrp="1"/>
          </p:cNvSpPr>
          <p:nvPr>
            <p:ph type="body" idx="1"/>
          </p:nvPr>
        </p:nvSpPr>
        <p:spPr>
          <a:xfrm>
            <a:off x="1509022" y="5503253"/>
            <a:ext cx="1141600" cy="526000"/>
          </a:xfrm>
          <a:prstGeom prst="rect">
            <a:avLst/>
          </a:prstGeom>
        </p:spPr>
        <p:txBody>
          <a:bodyPr spcFirstLastPara="1" wrap="square" lIns="121900" tIns="121900" rIns="121900" bIns="121900" anchor="t" anchorCtr="0">
            <a:noAutofit/>
          </a:bodyPr>
          <a:lstStyle/>
          <a:p>
            <a:pPr marL="0" indent="0" rtl="0">
              <a:spcAft>
                <a:spcPts val="2133"/>
              </a:spcAft>
              <a:buNone/>
            </a:pPr>
            <a:r>
              <a:rPr lang="en-GB" dirty="0"/>
              <a:t>CCD</a:t>
            </a:r>
            <a:endParaRPr dirty="0"/>
          </a:p>
        </p:txBody>
      </p:sp>
      <p:sp>
        <p:nvSpPr>
          <p:cNvPr id="442" name="Google Shape;442;p65"/>
          <p:cNvSpPr txBox="1">
            <a:spLocks noGrp="1"/>
          </p:cNvSpPr>
          <p:nvPr>
            <p:ph type="body" idx="1"/>
          </p:nvPr>
        </p:nvSpPr>
        <p:spPr>
          <a:xfrm>
            <a:off x="4786394" y="5499100"/>
            <a:ext cx="1403200" cy="526000"/>
          </a:xfrm>
          <a:prstGeom prst="rect">
            <a:avLst/>
          </a:prstGeom>
        </p:spPr>
        <p:txBody>
          <a:bodyPr spcFirstLastPara="1" wrap="square" lIns="121900" tIns="121900" rIns="121900" bIns="121900" anchor="t" anchorCtr="0">
            <a:noAutofit/>
          </a:bodyPr>
          <a:lstStyle/>
          <a:p>
            <a:pPr marL="0" indent="0" algn="ctr" rtl="0">
              <a:spcAft>
                <a:spcPts val="2133"/>
              </a:spcAft>
              <a:buNone/>
            </a:pPr>
            <a:r>
              <a:rPr lang="en-GB" dirty="0"/>
              <a:t>CMOS</a:t>
            </a:r>
            <a:endParaRPr dirty="0"/>
          </a:p>
        </p:txBody>
      </p:sp>
      <p:pic>
        <p:nvPicPr>
          <p:cNvPr id="443" name="Google Shape;443;p65"/>
          <p:cNvPicPr preferRelativeResize="0"/>
          <p:nvPr/>
        </p:nvPicPr>
        <p:blipFill>
          <a:blip r:embed="rId3">
            <a:alphaModFix/>
          </a:blip>
          <a:stretch>
            <a:fillRect/>
          </a:stretch>
        </p:blipFill>
        <p:spPr>
          <a:xfrm>
            <a:off x="590592" y="2430384"/>
            <a:ext cx="2978460" cy="3068716"/>
          </a:xfrm>
          <a:prstGeom prst="rect">
            <a:avLst/>
          </a:prstGeom>
          <a:noFill/>
          <a:ln>
            <a:noFill/>
          </a:ln>
        </p:spPr>
      </p:pic>
      <p:pic>
        <p:nvPicPr>
          <p:cNvPr id="444" name="Google Shape;444;p65"/>
          <p:cNvPicPr preferRelativeResize="0"/>
          <p:nvPr/>
        </p:nvPicPr>
        <p:blipFill>
          <a:blip r:embed="rId4">
            <a:alphaModFix/>
          </a:blip>
          <a:stretch>
            <a:fillRect/>
          </a:stretch>
        </p:blipFill>
        <p:spPr>
          <a:xfrm>
            <a:off x="3998764" y="2430384"/>
            <a:ext cx="2978460" cy="3068716"/>
          </a:xfrm>
          <a:prstGeom prst="rect">
            <a:avLst/>
          </a:prstGeom>
          <a:noFill/>
          <a:ln>
            <a:noFill/>
          </a:ln>
        </p:spPr>
      </p:pic>
      <p:grpSp>
        <p:nvGrpSpPr>
          <p:cNvPr id="2" name="Group 1">
            <a:extLst>
              <a:ext uri="{FF2B5EF4-FFF2-40B4-BE49-F238E27FC236}">
                <a16:creationId xmlns:a16="http://schemas.microsoft.com/office/drawing/2014/main" id="{402F50A8-7576-4236-2827-52D3A1D8002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4F2C9E4D-037B-CE3F-2553-D2DBE02B75D1}"/>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8D00E956-2055-B8E1-9173-98E211A31B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E7921344-64F9-B387-E436-5462A897EA0A}"/>
              </a:ext>
            </a:extLst>
          </p:cNvPr>
          <p:cNvSpPr txBox="1">
            <a:spLocks/>
          </p:cNvSpPr>
          <p:nvPr/>
        </p:nvSpPr>
        <p:spPr>
          <a:xfrm>
            <a:off x="435232" y="1028247"/>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Sensors (cont.):</a:t>
            </a:r>
          </a:p>
          <a:p>
            <a:pPr lvl="1">
              <a:buFont typeface="Wingdings" panose="05000000000000000000" pitchFamily="2" charset="2"/>
              <a:buChar char="§"/>
            </a:pPr>
            <a:r>
              <a:rPr lang="en-IE" dirty="0"/>
              <a:t>CCD vs. CMOS in terms of size.</a:t>
            </a:r>
          </a:p>
          <a:p>
            <a:endParaRPr lang="en-IE" b="1" dirty="0"/>
          </a:p>
        </p:txBody>
      </p:sp>
      <p:pic>
        <p:nvPicPr>
          <p:cNvPr id="8" name="Google Shape;451;p66">
            <a:extLst>
              <a:ext uri="{FF2B5EF4-FFF2-40B4-BE49-F238E27FC236}">
                <a16:creationId xmlns:a16="http://schemas.microsoft.com/office/drawing/2014/main" id="{5D004082-5BC5-0CF5-357E-1CE833BF671A}"/>
              </a:ext>
            </a:extLst>
          </p:cNvPr>
          <p:cNvPicPr preferRelativeResize="0"/>
          <p:nvPr/>
        </p:nvPicPr>
        <p:blipFill>
          <a:blip r:embed="rId6">
            <a:alphaModFix/>
          </a:blip>
          <a:stretch>
            <a:fillRect/>
          </a:stretch>
        </p:blipFill>
        <p:spPr>
          <a:xfrm>
            <a:off x="7588175" y="2430383"/>
            <a:ext cx="4086300" cy="3068717"/>
          </a:xfrm>
          <a:prstGeom prst="rect">
            <a:avLst/>
          </a:prstGeom>
          <a:noFill/>
          <a:ln>
            <a:noFill/>
          </a:ln>
        </p:spPr>
      </p:pic>
      <p:cxnSp>
        <p:nvCxnSpPr>
          <p:cNvPr id="9" name="Straight Arrow Connector 8">
            <a:extLst>
              <a:ext uri="{FF2B5EF4-FFF2-40B4-BE49-F238E27FC236}">
                <a16:creationId xmlns:a16="http://schemas.microsoft.com/office/drawing/2014/main" id="{E48B40F4-6DC0-97B2-64B6-F7165FA187B8}"/>
              </a:ext>
            </a:extLst>
          </p:cNvPr>
          <p:cNvCxnSpPr>
            <a:cxnSpLocks/>
          </p:cNvCxnSpPr>
          <p:nvPr/>
        </p:nvCxnSpPr>
        <p:spPr>
          <a:xfrm>
            <a:off x="7112000" y="3964741"/>
            <a:ext cx="294936"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8E91FCB6-3FB9-B5D6-5C2E-04F2AEA5712B}"/>
              </a:ext>
            </a:extLst>
          </p:cNvPr>
          <p:cNvSpPr txBox="1"/>
          <p:nvPr/>
        </p:nvSpPr>
        <p:spPr>
          <a:xfrm>
            <a:off x="8721703" y="2021796"/>
            <a:ext cx="2000292"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Size Matters!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8" name="Google Shape;458;p67"/>
          <p:cNvPicPr preferRelativeResize="0"/>
          <p:nvPr/>
        </p:nvPicPr>
        <p:blipFill>
          <a:blip r:embed="rId3">
            <a:alphaModFix/>
          </a:blip>
          <a:stretch>
            <a:fillRect/>
          </a:stretch>
        </p:blipFill>
        <p:spPr>
          <a:xfrm>
            <a:off x="590592" y="2856247"/>
            <a:ext cx="4425908" cy="2876847"/>
          </a:xfrm>
          <a:prstGeom prst="rect">
            <a:avLst/>
          </a:prstGeom>
          <a:noFill/>
          <a:ln>
            <a:noFill/>
          </a:ln>
        </p:spPr>
      </p:pic>
      <p:grpSp>
        <p:nvGrpSpPr>
          <p:cNvPr id="2" name="Group 1">
            <a:extLst>
              <a:ext uri="{FF2B5EF4-FFF2-40B4-BE49-F238E27FC236}">
                <a16:creationId xmlns:a16="http://schemas.microsoft.com/office/drawing/2014/main" id="{23391A78-C303-7FF9-E905-30ECB0738BBE}"/>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AD99874B-906B-0640-C190-A1037C3E21BF}"/>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155A163D-21DD-ED7E-9408-4AC82E0963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2AA2EED1-C1BA-A496-9686-D35DED975393}"/>
              </a:ext>
            </a:extLst>
          </p:cNvPr>
          <p:cNvSpPr txBox="1">
            <a:spLocks/>
          </p:cNvSpPr>
          <p:nvPr/>
        </p:nvSpPr>
        <p:spPr>
          <a:xfrm>
            <a:off x="435232" y="743795"/>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Sensors (cont.):</a:t>
            </a:r>
          </a:p>
          <a:p>
            <a:pPr lvl="1">
              <a:buFont typeface="Wingdings" panose="05000000000000000000" pitchFamily="2" charset="2"/>
              <a:buChar char="§"/>
            </a:pPr>
            <a:r>
              <a:rPr lang="en-GB" dirty="0"/>
              <a:t>Colour Filter Array, placed in front of the CCD/CMOS component.</a:t>
            </a:r>
            <a:endParaRPr lang="en-IE" b="1" dirty="0"/>
          </a:p>
        </p:txBody>
      </p:sp>
      <p:pic>
        <p:nvPicPr>
          <p:cNvPr id="8" name="Google Shape;464;p68">
            <a:extLst>
              <a:ext uri="{FF2B5EF4-FFF2-40B4-BE49-F238E27FC236}">
                <a16:creationId xmlns:a16="http://schemas.microsoft.com/office/drawing/2014/main" id="{0D5D0145-A7AA-CBAB-5D41-6E26664D3179}"/>
              </a:ext>
            </a:extLst>
          </p:cNvPr>
          <p:cNvPicPr preferRelativeResize="0"/>
          <p:nvPr/>
        </p:nvPicPr>
        <p:blipFill>
          <a:blip r:embed="rId5">
            <a:alphaModFix/>
          </a:blip>
          <a:stretch>
            <a:fillRect/>
          </a:stretch>
        </p:blipFill>
        <p:spPr>
          <a:xfrm>
            <a:off x="5561995" y="2471736"/>
            <a:ext cx="6150580" cy="3935415"/>
          </a:xfrm>
          <a:prstGeom prst="rect">
            <a:avLst/>
          </a:prstGeom>
          <a:noFill/>
          <a:ln>
            <a:noFill/>
          </a:ln>
        </p:spPr>
      </p:pic>
      <p:sp>
        <p:nvSpPr>
          <p:cNvPr id="10" name="TextBox 9">
            <a:extLst>
              <a:ext uri="{FF2B5EF4-FFF2-40B4-BE49-F238E27FC236}">
                <a16:creationId xmlns:a16="http://schemas.microsoft.com/office/drawing/2014/main" id="{A41D759A-4312-EE0D-6DDC-EBC5F317DB5A}"/>
              </a:ext>
            </a:extLst>
          </p:cNvPr>
          <p:cNvSpPr txBox="1"/>
          <p:nvPr/>
        </p:nvSpPr>
        <p:spPr>
          <a:xfrm>
            <a:off x="7367011" y="2181956"/>
            <a:ext cx="1828800"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Bayer Filter</a:t>
            </a:r>
            <a:endParaRPr lang="en-US" dirty="0"/>
          </a:p>
        </p:txBody>
      </p:sp>
      <p:sp>
        <p:nvSpPr>
          <p:cNvPr id="11" name="TextBox 10">
            <a:extLst>
              <a:ext uri="{FF2B5EF4-FFF2-40B4-BE49-F238E27FC236}">
                <a16:creationId xmlns:a16="http://schemas.microsoft.com/office/drawing/2014/main" id="{0ABB00D4-B785-9F06-AEE0-1F8C99D3EB8F}"/>
              </a:ext>
            </a:extLst>
          </p:cNvPr>
          <p:cNvSpPr txBox="1"/>
          <p:nvPr/>
        </p:nvSpPr>
        <p:spPr>
          <a:xfrm>
            <a:off x="1367393" y="2214116"/>
            <a:ext cx="178220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CFA</a:t>
            </a:r>
            <a:endParaRPr kumimoji="0" lang="en-US"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12" name="Straight Arrow Connector 11">
            <a:extLst>
              <a:ext uri="{FF2B5EF4-FFF2-40B4-BE49-F238E27FC236}">
                <a16:creationId xmlns:a16="http://schemas.microsoft.com/office/drawing/2014/main" id="{1F6C0CD5-1EE4-DBDE-FF61-34C1DAECE24F}"/>
              </a:ext>
            </a:extLst>
          </p:cNvPr>
          <p:cNvCxnSpPr>
            <a:cxnSpLocks/>
            <a:stCxn id="11" idx="2"/>
          </p:cNvCxnSpPr>
          <p:nvPr/>
        </p:nvCxnSpPr>
        <p:spPr>
          <a:xfrm>
            <a:off x="2258497" y="2583448"/>
            <a:ext cx="357703" cy="4239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A91D0D-A630-0077-3D01-CDB58CFB93CA}"/>
              </a:ext>
            </a:extLst>
          </p:cNvPr>
          <p:cNvSpPr txBox="1"/>
          <p:nvPr/>
        </p:nvSpPr>
        <p:spPr>
          <a:xfrm>
            <a:off x="3892287" y="2822716"/>
            <a:ext cx="178220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FF0000"/>
                </a:solidFill>
              </a:rPr>
              <a:t>CCD/CMOS</a:t>
            </a:r>
            <a:endParaRPr kumimoji="0" lang="en-US"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14" name="Straight Arrow Connector 13">
            <a:extLst>
              <a:ext uri="{FF2B5EF4-FFF2-40B4-BE49-F238E27FC236}">
                <a16:creationId xmlns:a16="http://schemas.microsoft.com/office/drawing/2014/main" id="{3EB40372-4A0A-8344-BF35-A4F6124D2E44}"/>
              </a:ext>
            </a:extLst>
          </p:cNvPr>
          <p:cNvCxnSpPr>
            <a:cxnSpLocks/>
            <a:stCxn id="13" idx="2"/>
          </p:cNvCxnSpPr>
          <p:nvPr/>
        </p:nvCxnSpPr>
        <p:spPr>
          <a:xfrm flipH="1">
            <a:off x="4546600" y="3192048"/>
            <a:ext cx="236791" cy="9862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2" name="Google Shape;492;p72"/>
          <p:cNvPicPr preferRelativeResize="0"/>
          <p:nvPr/>
        </p:nvPicPr>
        <p:blipFill>
          <a:blip r:embed="rId3">
            <a:alphaModFix/>
          </a:blip>
          <a:stretch>
            <a:fillRect/>
          </a:stretch>
        </p:blipFill>
        <p:spPr>
          <a:xfrm>
            <a:off x="2944326" y="1790701"/>
            <a:ext cx="6303344" cy="4211002"/>
          </a:xfrm>
          <a:prstGeom prst="rect">
            <a:avLst/>
          </a:prstGeom>
          <a:noFill/>
          <a:ln>
            <a:noFill/>
          </a:ln>
        </p:spPr>
      </p:pic>
      <p:grpSp>
        <p:nvGrpSpPr>
          <p:cNvPr id="2" name="Group 1">
            <a:extLst>
              <a:ext uri="{FF2B5EF4-FFF2-40B4-BE49-F238E27FC236}">
                <a16:creationId xmlns:a16="http://schemas.microsoft.com/office/drawing/2014/main" id="{93278411-A393-63EF-39F8-4A6F217A5C02}"/>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7FD5410-AB1D-FF4E-ED1F-B02E2FA37B78}"/>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48A9B779-34DE-4B81-26C0-F7D9E72D5A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DA0FAB8A-86B4-D970-9F72-A38A08CC8F49}"/>
              </a:ext>
            </a:extLst>
          </p:cNvPr>
          <p:cNvSpPr txBox="1">
            <a:spLocks/>
          </p:cNvSpPr>
          <p:nvPr/>
        </p:nvSpPr>
        <p:spPr>
          <a:xfrm>
            <a:off x="435232" y="481111"/>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How a colour is generated - </a:t>
            </a:r>
            <a:r>
              <a:rPr lang="en-GB" b="1" dirty="0" err="1"/>
              <a:t>demosaicing</a:t>
            </a:r>
            <a:r>
              <a:rPr lang="en-IE" b="1" dirty="0"/>
              <a:t>:</a:t>
            </a:r>
          </a:p>
        </p:txBody>
      </p:sp>
      <p:sp>
        <p:nvSpPr>
          <p:cNvPr id="9" name="TextBox 8">
            <a:extLst>
              <a:ext uri="{FF2B5EF4-FFF2-40B4-BE49-F238E27FC236}">
                <a16:creationId xmlns:a16="http://schemas.microsoft.com/office/drawing/2014/main" id="{B2A08E60-15C4-2175-594C-EBFB4E09F054}"/>
              </a:ext>
            </a:extLst>
          </p:cNvPr>
          <p:cNvSpPr txBox="1"/>
          <p:nvPr/>
        </p:nvSpPr>
        <p:spPr>
          <a:xfrm>
            <a:off x="4503736" y="6027102"/>
            <a:ext cx="3184525"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dirty="0"/>
              <a:t>This is our final image</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9" name="Google Shape;499;p73"/>
          <p:cNvPicPr preferRelativeResize="0"/>
          <p:nvPr/>
        </p:nvPicPr>
        <p:blipFill>
          <a:blip r:embed="rId3">
            <a:alphaModFix/>
          </a:blip>
          <a:stretch>
            <a:fillRect/>
          </a:stretch>
        </p:blipFill>
        <p:spPr>
          <a:xfrm>
            <a:off x="2997200" y="1687679"/>
            <a:ext cx="6489434" cy="4335322"/>
          </a:xfrm>
          <a:prstGeom prst="rect">
            <a:avLst/>
          </a:prstGeom>
          <a:noFill/>
          <a:ln>
            <a:noFill/>
          </a:ln>
        </p:spPr>
      </p:pic>
      <p:grpSp>
        <p:nvGrpSpPr>
          <p:cNvPr id="2" name="Group 1">
            <a:extLst>
              <a:ext uri="{FF2B5EF4-FFF2-40B4-BE49-F238E27FC236}">
                <a16:creationId xmlns:a16="http://schemas.microsoft.com/office/drawing/2014/main" id="{5BC93512-BED1-D770-9BC6-B7A4CB8B80E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E48D6A5F-C341-1481-91F0-56147CC96617}"/>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103130DF-775B-FE57-5CA6-F969B118AC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C627CF4A-27AB-B0FB-EFB0-4589963D6E49}"/>
              </a:ext>
            </a:extLst>
          </p:cNvPr>
          <p:cNvSpPr txBox="1">
            <a:spLocks/>
          </p:cNvSpPr>
          <p:nvPr/>
        </p:nvSpPr>
        <p:spPr>
          <a:xfrm>
            <a:off x="435232" y="457361"/>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How a colour is generated – </a:t>
            </a:r>
            <a:r>
              <a:rPr lang="en-GB" b="1" dirty="0" err="1"/>
              <a:t>demosaicing</a:t>
            </a:r>
            <a:r>
              <a:rPr lang="en-GB" b="1" dirty="0"/>
              <a:t> (cont.)</a:t>
            </a:r>
            <a:r>
              <a:rPr lang="en-IE" b="1" dirty="0"/>
              <a:t>:</a:t>
            </a:r>
          </a:p>
        </p:txBody>
      </p:sp>
      <p:sp>
        <p:nvSpPr>
          <p:cNvPr id="8" name="TextBox 7">
            <a:extLst>
              <a:ext uri="{FF2B5EF4-FFF2-40B4-BE49-F238E27FC236}">
                <a16:creationId xmlns:a16="http://schemas.microsoft.com/office/drawing/2014/main" id="{B679C1FF-DCB3-707A-102B-E7F2AAF7E729}"/>
              </a:ext>
            </a:extLst>
          </p:cNvPr>
          <p:cNvSpPr txBox="1"/>
          <p:nvPr/>
        </p:nvSpPr>
        <p:spPr>
          <a:xfrm>
            <a:off x="2997200" y="6027102"/>
            <a:ext cx="6489434"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This is what we get from the CCD/CMOS</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6" name="Google Shape;506;p74"/>
          <p:cNvPicPr preferRelativeResize="0"/>
          <p:nvPr/>
        </p:nvPicPr>
        <p:blipFill>
          <a:blip r:embed="rId3">
            <a:alphaModFix/>
          </a:blip>
          <a:stretch>
            <a:fillRect/>
          </a:stretch>
        </p:blipFill>
        <p:spPr>
          <a:xfrm>
            <a:off x="2833336" y="1663700"/>
            <a:ext cx="6525328" cy="4359301"/>
          </a:xfrm>
          <a:prstGeom prst="rect">
            <a:avLst/>
          </a:prstGeom>
          <a:noFill/>
          <a:ln>
            <a:noFill/>
          </a:ln>
        </p:spPr>
      </p:pic>
      <p:grpSp>
        <p:nvGrpSpPr>
          <p:cNvPr id="2" name="Group 1">
            <a:extLst>
              <a:ext uri="{FF2B5EF4-FFF2-40B4-BE49-F238E27FC236}">
                <a16:creationId xmlns:a16="http://schemas.microsoft.com/office/drawing/2014/main" id="{5094E4F9-D4CA-178E-82D7-958C4079D9D4}"/>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2A5463DF-A49D-646D-451A-1107763C6E80}"/>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19E7FDCD-0C8E-4175-0C7E-916D981BC1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E7C5178C-589A-1E2C-41AB-EBE278405B65}"/>
              </a:ext>
            </a:extLst>
          </p:cNvPr>
          <p:cNvSpPr txBox="1">
            <a:spLocks/>
          </p:cNvSpPr>
          <p:nvPr/>
        </p:nvSpPr>
        <p:spPr>
          <a:xfrm>
            <a:off x="435232" y="457361"/>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How a colour is generated – </a:t>
            </a:r>
            <a:r>
              <a:rPr lang="en-GB" b="1" dirty="0" err="1"/>
              <a:t>demosaicing</a:t>
            </a:r>
            <a:r>
              <a:rPr lang="en-GB" b="1" dirty="0"/>
              <a:t> (cont.)</a:t>
            </a:r>
            <a:r>
              <a:rPr lang="en-IE" b="1" dirty="0"/>
              <a:t>:</a:t>
            </a:r>
          </a:p>
        </p:txBody>
      </p:sp>
      <p:sp>
        <p:nvSpPr>
          <p:cNvPr id="8" name="TextBox 7">
            <a:extLst>
              <a:ext uri="{FF2B5EF4-FFF2-40B4-BE49-F238E27FC236}">
                <a16:creationId xmlns:a16="http://schemas.microsoft.com/office/drawing/2014/main" id="{812D7399-691F-486A-5C65-C715A7D6788E}"/>
              </a:ext>
            </a:extLst>
          </p:cNvPr>
          <p:cNvSpPr txBox="1"/>
          <p:nvPr/>
        </p:nvSpPr>
        <p:spPr>
          <a:xfrm>
            <a:off x="278893" y="6027102"/>
            <a:ext cx="11634211"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This is what we get from the CFA when superimposed onto the CCD/CMOS output</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2" name="Google Shape;512;p75"/>
          <p:cNvSpPr txBox="1"/>
          <p:nvPr/>
        </p:nvSpPr>
        <p:spPr>
          <a:xfrm>
            <a:off x="2460600" y="6429400"/>
            <a:ext cx="7270800" cy="333200"/>
          </a:xfrm>
          <a:prstGeom prst="rect">
            <a:avLst/>
          </a:prstGeom>
          <a:noFill/>
          <a:ln>
            <a:noFill/>
          </a:ln>
        </p:spPr>
        <p:txBody>
          <a:bodyPr spcFirstLastPara="1" wrap="square" lIns="121900" tIns="121900" rIns="121900" bIns="121900" anchor="t" anchorCtr="0">
            <a:noAutofit/>
          </a:bodyPr>
          <a:lstStyle/>
          <a:p>
            <a:pPr algn="ctr">
              <a:spcBef>
                <a:spcPts val="0"/>
              </a:spcBef>
            </a:pPr>
            <a:r>
              <a:rPr lang="en-GB" sz="1333">
                <a:solidFill>
                  <a:srgbClr val="54595D"/>
                </a:solidFill>
                <a:highlight>
                  <a:srgbClr val="F8F9FA"/>
                </a:highlight>
              </a:rPr>
              <a:t>Cmglee / CC BY-SA (https://creativecommons.org/licenses/by-sa/3.0)</a:t>
            </a:r>
            <a:endParaRPr sz="3200"/>
          </a:p>
        </p:txBody>
      </p:sp>
      <p:pic>
        <p:nvPicPr>
          <p:cNvPr id="513" name="Google Shape;513;p75"/>
          <p:cNvPicPr preferRelativeResize="0"/>
          <p:nvPr/>
        </p:nvPicPr>
        <p:blipFill>
          <a:blip r:embed="rId3">
            <a:alphaModFix/>
          </a:blip>
          <a:stretch>
            <a:fillRect/>
          </a:stretch>
        </p:blipFill>
        <p:spPr>
          <a:xfrm>
            <a:off x="2933833" y="1661675"/>
            <a:ext cx="6324334" cy="4225025"/>
          </a:xfrm>
          <a:prstGeom prst="rect">
            <a:avLst/>
          </a:prstGeom>
          <a:noFill/>
          <a:ln>
            <a:noFill/>
          </a:ln>
        </p:spPr>
      </p:pic>
      <p:grpSp>
        <p:nvGrpSpPr>
          <p:cNvPr id="2" name="Group 1">
            <a:extLst>
              <a:ext uri="{FF2B5EF4-FFF2-40B4-BE49-F238E27FC236}">
                <a16:creationId xmlns:a16="http://schemas.microsoft.com/office/drawing/2014/main" id="{DDC97C8D-9EB9-FDF4-9A49-319E64BE571F}"/>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2D367068-A806-2D37-5440-779E5CBA7206}"/>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D6A5AC24-F7C7-E384-960B-9C8A12D9EC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A8E5A348-CEAC-0636-6256-63C1CF4E3BE7}"/>
              </a:ext>
            </a:extLst>
          </p:cNvPr>
          <p:cNvSpPr txBox="1">
            <a:spLocks/>
          </p:cNvSpPr>
          <p:nvPr/>
        </p:nvSpPr>
        <p:spPr>
          <a:xfrm>
            <a:off x="435232" y="457361"/>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How a colour is generated – </a:t>
            </a:r>
            <a:r>
              <a:rPr lang="en-GB" b="1" dirty="0" err="1"/>
              <a:t>demosaicing</a:t>
            </a:r>
            <a:r>
              <a:rPr lang="en-GB" b="1" dirty="0"/>
              <a:t> (cont.)</a:t>
            </a:r>
            <a:r>
              <a:rPr lang="en-IE" b="1" dirty="0"/>
              <a:t>:</a:t>
            </a:r>
          </a:p>
        </p:txBody>
      </p:sp>
      <p:sp>
        <p:nvSpPr>
          <p:cNvPr id="8" name="TextBox 7">
            <a:extLst>
              <a:ext uri="{FF2B5EF4-FFF2-40B4-BE49-F238E27FC236}">
                <a16:creationId xmlns:a16="http://schemas.microsoft.com/office/drawing/2014/main" id="{338DF1DD-B904-51B5-C5B0-14312AB132DC}"/>
              </a:ext>
            </a:extLst>
          </p:cNvPr>
          <p:cNvSpPr txBox="1"/>
          <p:nvPr/>
        </p:nvSpPr>
        <p:spPr>
          <a:xfrm>
            <a:off x="278893" y="6027102"/>
            <a:ext cx="11634211"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This is what we get after interpolation (a.k.a. filling the gaps)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20" name="Google Shape;520;p76"/>
          <p:cNvPicPr preferRelativeResize="0"/>
          <p:nvPr/>
        </p:nvPicPr>
        <p:blipFill>
          <a:blip r:embed="rId3">
            <a:alphaModFix/>
          </a:blip>
          <a:stretch>
            <a:fillRect/>
          </a:stretch>
        </p:blipFill>
        <p:spPr>
          <a:xfrm>
            <a:off x="2861250" y="1688190"/>
            <a:ext cx="6469500" cy="4315251"/>
          </a:xfrm>
          <a:prstGeom prst="rect">
            <a:avLst/>
          </a:prstGeom>
          <a:noFill/>
          <a:ln>
            <a:noFill/>
          </a:ln>
        </p:spPr>
      </p:pic>
      <p:grpSp>
        <p:nvGrpSpPr>
          <p:cNvPr id="2" name="Group 1">
            <a:extLst>
              <a:ext uri="{FF2B5EF4-FFF2-40B4-BE49-F238E27FC236}">
                <a16:creationId xmlns:a16="http://schemas.microsoft.com/office/drawing/2014/main" id="{1561B2D8-D33D-8075-20BE-C6ED2FEBF4E2}"/>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570F6556-F441-A0AE-9218-30F87EB45A23}"/>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3702DE85-88F4-6B11-D8DB-61897153A1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2191CBEF-283D-359B-9C19-E89889CD33C5}"/>
              </a:ext>
            </a:extLst>
          </p:cNvPr>
          <p:cNvSpPr txBox="1"/>
          <p:nvPr/>
        </p:nvSpPr>
        <p:spPr>
          <a:xfrm>
            <a:off x="278893" y="6027102"/>
            <a:ext cx="11634211"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dirty="0"/>
              <a:t>This is what we get after smoothing (a.k.a. removing aliasing)</a:t>
            </a:r>
            <a:endParaRPr lang="en-US" dirty="0"/>
          </a:p>
        </p:txBody>
      </p:sp>
      <p:sp>
        <p:nvSpPr>
          <p:cNvPr id="8" name="Content Placeholder 2">
            <a:extLst>
              <a:ext uri="{FF2B5EF4-FFF2-40B4-BE49-F238E27FC236}">
                <a16:creationId xmlns:a16="http://schemas.microsoft.com/office/drawing/2014/main" id="{7D9AB9AE-EA47-0196-86CA-D7D53C9CA7C4}"/>
              </a:ext>
            </a:extLst>
          </p:cNvPr>
          <p:cNvSpPr txBox="1">
            <a:spLocks/>
          </p:cNvSpPr>
          <p:nvPr/>
        </p:nvSpPr>
        <p:spPr>
          <a:xfrm>
            <a:off x="435232" y="457361"/>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How a colour is generated – </a:t>
            </a:r>
            <a:r>
              <a:rPr lang="en-GB" b="1" dirty="0" err="1"/>
              <a:t>demosaicing</a:t>
            </a:r>
            <a:r>
              <a:rPr lang="en-GB" b="1" dirty="0"/>
              <a:t> (cont.)</a:t>
            </a:r>
            <a:r>
              <a:rPr lang="en-IE" b="1" dirty="0"/>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3" name="Google Shape;533;p78"/>
          <p:cNvSpPr txBox="1"/>
          <p:nvPr/>
        </p:nvSpPr>
        <p:spPr>
          <a:xfrm>
            <a:off x="5426100" y="3752700"/>
            <a:ext cx="4462000" cy="715600"/>
          </a:xfrm>
          <a:prstGeom prst="rect">
            <a:avLst/>
          </a:prstGeom>
          <a:noFill/>
          <a:ln>
            <a:noFill/>
          </a:ln>
        </p:spPr>
        <p:txBody>
          <a:bodyPr spcFirstLastPara="1" wrap="square" lIns="121900" tIns="121900" rIns="121900" bIns="121900" anchor="t" anchorCtr="0">
            <a:noAutofit/>
          </a:bodyPr>
          <a:lstStyle/>
          <a:p>
            <a:pPr>
              <a:spcBef>
                <a:spcPts val="0"/>
              </a:spcBef>
            </a:pPr>
            <a:endParaRPr sz="3200" i="1">
              <a:solidFill>
                <a:srgbClr val="4A86E8"/>
              </a:solidFill>
            </a:endParaRPr>
          </a:p>
        </p:txBody>
      </p:sp>
      <p:grpSp>
        <p:nvGrpSpPr>
          <p:cNvPr id="2" name="Group 1">
            <a:extLst>
              <a:ext uri="{FF2B5EF4-FFF2-40B4-BE49-F238E27FC236}">
                <a16:creationId xmlns:a16="http://schemas.microsoft.com/office/drawing/2014/main" id="{C6F4FB3D-14A4-D2A9-E075-9B98B4B8B6AA}"/>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AEA98C13-7561-434C-4845-FD3202384A4C}"/>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AB028186-BCBF-86E7-61C4-33380FD2EB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EBEA69A5-6AF2-A946-264D-651255E3570C}"/>
              </a:ext>
            </a:extLst>
          </p:cNvPr>
          <p:cNvSpPr txBox="1">
            <a:spLocks/>
          </p:cNvSpPr>
          <p:nvPr/>
        </p:nvSpPr>
        <p:spPr>
          <a:xfrm>
            <a:off x="442990" y="1893247"/>
            <a:ext cx="11321535" cy="184328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US" b="1" dirty="0"/>
              <a:t>Sensors </a:t>
            </a:r>
            <a:r>
              <a:rPr lang="en-GB" b="1" dirty="0"/>
              <a:t>(cont.)</a:t>
            </a:r>
            <a:r>
              <a:rPr lang="en-IE" b="1" dirty="0"/>
              <a:t>:</a:t>
            </a:r>
          </a:p>
          <a:p>
            <a:pPr lvl="1">
              <a:buFont typeface="Wingdings" panose="05000000000000000000" pitchFamily="2" charset="2"/>
              <a:buChar char="§"/>
            </a:pPr>
            <a:r>
              <a:rPr lang="en-US" dirty="0"/>
              <a:t>How sensors are connected:</a:t>
            </a:r>
          </a:p>
          <a:p>
            <a:pPr lvl="2">
              <a:buFont typeface="Wingdings" panose="05000000000000000000" pitchFamily="2" charset="2"/>
              <a:buChar char="§"/>
            </a:pPr>
            <a:r>
              <a:rPr lang="it-IT" dirty="0"/>
              <a:t>Serial: </a:t>
            </a:r>
            <a:r>
              <a:rPr lang="it-IT" sz="1400" dirty="0"/>
              <a:t>mobile industry processor interface (MIPI®)  Camera Serial Interface (CSI-2).</a:t>
            </a:r>
          </a:p>
          <a:p>
            <a:pPr lvl="2">
              <a:buFont typeface="Wingdings" panose="05000000000000000000" pitchFamily="2" charset="2"/>
              <a:buChar char="§"/>
            </a:pPr>
            <a:r>
              <a:rPr lang="en-US" dirty="0"/>
              <a:t>Parallel: </a:t>
            </a:r>
            <a:r>
              <a:rPr lang="en-US" sz="1400" dirty="0"/>
              <a:t>CIF.</a:t>
            </a:r>
          </a:p>
          <a:p>
            <a:pPr lvl="1">
              <a:buFont typeface="Wingdings" panose="05000000000000000000" pitchFamily="2" charset="2"/>
              <a:buChar char="§"/>
            </a:pPr>
            <a:endParaRPr lang="it-IT" sz="2000" dirty="0"/>
          </a:p>
          <a:p>
            <a:pPr lvl="2">
              <a:buFont typeface="Wingdings" panose="05000000000000000000" pitchFamily="2" charset="2"/>
              <a:buChar char="§"/>
            </a:pPr>
            <a:endParaRPr lang="en-IE" dirty="0"/>
          </a:p>
          <a:p>
            <a:endParaRPr lang="en-IE" b="1" dirty="0"/>
          </a:p>
        </p:txBody>
      </p:sp>
      <p:pic>
        <p:nvPicPr>
          <p:cNvPr id="17410" name="Picture 2" descr="MIPI interfaces &amp; its physical layers characteristics - Digikey.com  Navigation and Terminology - Engineering and Component Solution Forum -  TechForum │ Digi-Key">
            <a:extLst>
              <a:ext uri="{FF2B5EF4-FFF2-40B4-BE49-F238E27FC236}">
                <a16:creationId xmlns:a16="http://schemas.microsoft.com/office/drawing/2014/main" id="{EE88E1C2-8203-1C5E-72ED-644873510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907" y="2673590"/>
            <a:ext cx="6685993" cy="3589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grpSp>
        <p:nvGrpSpPr>
          <p:cNvPr id="2" name="Group 1">
            <a:extLst>
              <a:ext uri="{FF2B5EF4-FFF2-40B4-BE49-F238E27FC236}">
                <a16:creationId xmlns:a16="http://schemas.microsoft.com/office/drawing/2014/main" id="{CD8266A1-3960-0D96-6CD7-E9056651925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4DB85198-94CF-000A-BC35-45FB74247E4A}"/>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AA1D37BF-5E43-B7E4-35D3-2C16185C62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9BDDF4E9-8E32-A582-E3B6-F8BAF99CA1AD}"/>
              </a:ext>
            </a:extLst>
          </p:cNvPr>
          <p:cNvSpPr txBox="1">
            <a:spLocks/>
          </p:cNvSpPr>
          <p:nvPr/>
        </p:nvSpPr>
        <p:spPr>
          <a:xfrm>
            <a:off x="454865" y="1631312"/>
            <a:ext cx="11321535" cy="362077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Summary of sensors factors:</a:t>
            </a:r>
          </a:p>
          <a:p>
            <a:pPr lvl="1">
              <a:buFont typeface="Wingdings" panose="05000000000000000000" pitchFamily="2" charset="2"/>
              <a:buChar char="§"/>
            </a:pPr>
            <a:r>
              <a:rPr lang="en-GB" dirty="0"/>
              <a:t>Sensor Type: CCD or CMOS.</a:t>
            </a:r>
          </a:p>
          <a:p>
            <a:pPr lvl="1">
              <a:buFont typeface="Wingdings" panose="05000000000000000000" pitchFamily="2" charset="2"/>
              <a:buChar char="§"/>
            </a:pPr>
            <a:r>
              <a:rPr lang="en-GB" dirty="0"/>
              <a:t>Analog-to-digital Converter.</a:t>
            </a:r>
          </a:p>
          <a:p>
            <a:pPr lvl="1">
              <a:buFont typeface="Wingdings" panose="05000000000000000000" pitchFamily="2" charset="2"/>
              <a:buChar char="§"/>
            </a:pPr>
            <a:r>
              <a:rPr lang="en-GB" dirty="0"/>
              <a:t>Sensor Size.</a:t>
            </a:r>
          </a:p>
          <a:p>
            <a:pPr lvl="1">
              <a:buFont typeface="Wingdings" panose="05000000000000000000" pitchFamily="2" charset="2"/>
              <a:buChar char="§"/>
            </a:pPr>
            <a:r>
              <a:rPr lang="en-GB" dirty="0"/>
              <a:t>Sensitivity - ISO grain.</a:t>
            </a:r>
          </a:p>
          <a:p>
            <a:pPr lvl="1">
              <a:buFont typeface="Wingdings" panose="05000000000000000000" pitchFamily="2" charset="2"/>
              <a:buChar char="§"/>
            </a:pPr>
            <a:r>
              <a:rPr lang="en-GB" dirty="0"/>
              <a:t>Colour Filter Array.</a:t>
            </a:r>
          </a:p>
          <a:p>
            <a:pPr lvl="1">
              <a:buFont typeface="Wingdings" panose="05000000000000000000" pitchFamily="2" charset="2"/>
              <a:buChar char="§"/>
            </a:pPr>
            <a:r>
              <a:rPr lang="en-GB" dirty="0"/>
              <a:t>Dynamic Range.</a:t>
            </a:r>
          </a:p>
          <a:p>
            <a:pPr lvl="1">
              <a:buFont typeface="Wingdings" panose="05000000000000000000" pitchFamily="2" charset="2"/>
              <a:buChar char="§"/>
            </a:pPr>
            <a:r>
              <a:rPr lang="en-GB" dirty="0"/>
              <a:t>Sharpness.</a:t>
            </a:r>
          </a:p>
          <a:p>
            <a:pPr lvl="1">
              <a:buFont typeface="Wingdings" panose="05000000000000000000" pitchFamily="2" charset="2"/>
              <a:buChar char="§"/>
            </a:pPr>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0"/>
          <p:cNvSpPr txBox="1">
            <a:spLocks noGrp="1"/>
          </p:cNvSpPr>
          <p:nvPr>
            <p:ph type="title"/>
          </p:nvPr>
        </p:nvSpPr>
        <p:spPr>
          <a:xfrm>
            <a:off x="3708884" y="1702899"/>
            <a:ext cx="4950000" cy="763600"/>
          </a:xfrm>
          <a:prstGeom prst="rect">
            <a:avLst/>
          </a:prstGeom>
        </p:spPr>
        <p:txBody>
          <a:bodyPr spcFirstLastPara="1" wrap="square" lIns="121900" tIns="121900" rIns="121900" bIns="121900" anchor="t" anchorCtr="0">
            <a:noAutofit/>
          </a:bodyPr>
          <a:lstStyle/>
          <a:p>
            <a:pPr algn="ctr" rtl="0">
              <a:buClr>
                <a:schemeClr val="dk1"/>
              </a:buClr>
              <a:buSzPts val="1100"/>
            </a:pPr>
            <a:r>
              <a:rPr lang="en-GB" sz="2267" dirty="0"/>
              <a:t>Sensor Controller</a:t>
            </a:r>
            <a:endParaRPr dirty="0"/>
          </a:p>
          <a:p>
            <a:pPr rtl="0"/>
            <a:endParaRPr dirty="0"/>
          </a:p>
        </p:txBody>
      </p:sp>
      <p:pic>
        <p:nvPicPr>
          <p:cNvPr id="546" name="Google Shape;546;p80"/>
          <p:cNvPicPr preferRelativeResize="0"/>
          <p:nvPr/>
        </p:nvPicPr>
        <p:blipFill>
          <a:blip r:embed="rId3">
            <a:alphaModFix/>
          </a:blip>
          <a:stretch>
            <a:fillRect/>
          </a:stretch>
        </p:blipFill>
        <p:spPr>
          <a:xfrm>
            <a:off x="6327801" y="2685666"/>
            <a:ext cx="1987532" cy="1774567"/>
          </a:xfrm>
          <a:prstGeom prst="rect">
            <a:avLst/>
          </a:prstGeom>
          <a:noFill/>
          <a:ln>
            <a:noFill/>
          </a:ln>
        </p:spPr>
      </p:pic>
      <p:pic>
        <p:nvPicPr>
          <p:cNvPr id="549" name="Google Shape;549;p80"/>
          <p:cNvPicPr preferRelativeResize="0"/>
          <p:nvPr/>
        </p:nvPicPr>
        <p:blipFill>
          <a:blip r:embed="rId4">
            <a:alphaModFix/>
          </a:blip>
          <a:stretch>
            <a:fillRect/>
          </a:stretch>
        </p:blipFill>
        <p:spPr>
          <a:xfrm>
            <a:off x="3435368" y="2538701"/>
            <a:ext cx="2574933" cy="2061697"/>
          </a:xfrm>
          <a:prstGeom prst="rect">
            <a:avLst/>
          </a:prstGeom>
          <a:noFill/>
          <a:ln>
            <a:noFill/>
          </a:ln>
        </p:spPr>
      </p:pic>
      <p:sp>
        <p:nvSpPr>
          <p:cNvPr id="550" name="Google Shape;550;p80"/>
          <p:cNvSpPr/>
          <p:nvPr/>
        </p:nvSpPr>
        <p:spPr>
          <a:xfrm>
            <a:off x="5640284" y="4754825"/>
            <a:ext cx="1087200" cy="1476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pPr>
            <a:endParaRPr sz="3200"/>
          </a:p>
        </p:txBody>
      </p:sp>
      <p:grpSp>
        <p:nvGrpSpPr>
          <p:cNvPr id="2" name="Group 1">
            <a:extLst>
              <a:ext uri="{FF2B5EF4-FFF2-40B4-BE49-F238E27FC236}">
                <a16:creationId xmlns:a16="http://schemas.microsoft.com/office/drawing/2014/main" id="{750E915C-0507-2569-AE08-88B891A7FC9D}"/>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C6390A2-036C-4E71-1B79-34C6A9979E8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AE25A66B-76ED-46A9-48D1-C072034948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4121" y="4008611"/>
            <a:ext cx="3267080" cy="2251982"/>
          </a:xfrm>
        </p:spPr>
      </p:pic>
      <p:sp>
        <p:nvSpPr>
          <p:cNvPr id="6" name="Title 4">
            <a:extLst>
              <a:ext uri="{FF2B5EF4-FFF2-40B4-BE49-F238E27FC236}">
                <a16:creationId xmlns:a16="http://schemas.microsoft.com/office/drawing/2014/main" id="{695162B1-188F-567A-99A0-06DFDE37E53C}"/>
              </a:ext>
            </a:extLst>
          </p:cNvPr>
          <p:cNvSpPr>
            <a:spLocks noGrp="1"/>
          </p:cNvSpPr>
          <p:nvPr>
            <p:ph type="title"/>
          </p:nvPr>
        </p:nvSpPr>
        <p:spPr>
          <a:xfrm>
            <a:off x="590592" y="231549"/>
            <a:ext cx="11010816" cy="952499"/>
          </a:xfrm>
        </p:spPr>
        <p:txBody>
          <a:bodyPr/>
          <a:lstStyle/>
          <a:p>
            <a:r>
              <a:rPr lang="en-US" dirty="0"/>
              <a:t>From Goliath to David</a:t>
            </a:r>
            <a:br>
              <a:rPr lang="en-US" dirty="0"/>
            </a:br>
            <a:endParaRPr lang="en-ID" dirty="0"/>
          </a:p>
        </p:txBody>
      </p:sp>
      <p:pic>
        <p:nvPicPr>
          <p:cNvPr id="7" name="Picture 2">
            <a:extLst>
              <a:ext uri="{FF2B5EF4-FFF2-40B4-BE49-F238E27FC236}">
                <a16:creationId xmlns:a16="http://schemas.microsoft.com/office/drawing/2014/main" id="{7F6E9FF5-9EA1-91C3-8AF8-4E8FCAE7A0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a:extLst>
              <a:ext uri="{FF2B5EF4-FFF2-40B4-BE49-F238E27FC236}">
                <a16:creationId xmlns:a16="http://schemas.microsoft.com/office/drawing/2014/main" id="{1FA62556-C907-D638-9BF7-2BF81796B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0801" y="4003075"/>
            <a:ext cx="2982684" cy="225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9" name="Content Placeholder 2">
            <a:extLst>
              <a:ext uri="{FF2B5EF4-FFF2-40B4-BE49-F238E27FC236}">
                <a16:creationId xmlns:a16="http://schemas.microsoft.com/office/drawing/2014/main" id="{D82B0010-042D-40A7-3C7A-10E1D33259E0}"/>
              </a:ext>
            </a:extLst>
          </p:cNvPr>
          <p:cNvSpPr txBox="1">
            <a:spLocks/>
          </p:cNvSpPr>
          <p:nvPr/>
        </p:nvSpPr>
        <p:spPr>
          <a:xfrm>
            <a:off x="437014" y="1071499"/>
            <a:ext cx="11321535" cy="2077810"/>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Motivation</a:t>
            </a:r>
            <a:r>
              <a:rPr lang="en-IE" dirty="0"/>
              <a:t>: we need to do lots of computer vision and deep learning tasks on the fly (drones, cameras, self-driving cars, etc.).</a:t>
            </a:r>
          </a:p>
          <a:p>
            <a:pPr hangingPunct="1"/>
            <a:r>
              <a:rPr lang="en-IE" b="1" dirty="0"/>
              <a:t>Challenge</a:t>
            </a:r>
            <a:r>
              <a:rPr lang="en-IE" dirty="0"/>
              <a:t>: how can we transform a high-end graphic card (GPU) into something having a small footprint?</a:t>
            </a:r>
          </a:p>
        </p:txBody>
      </p:sp>
      <p:sp>
        <p:nvSpPr>
          <p:cNvPr id="11" name="TextBox 10">
            <a:extLst>
              <a:ext uri="{FF2B5EF4-FFF2-40B4-BE49-F238E27FC236}">
                <a16:creationId xmlns:a16="http://schemas.microsoft.com/office/drawing/2014/main" id="{096E1D53-921B-19C9-9608-3750D39AFB8C}"/>
              </a:ext>
            </a:extLst>
          </p:cNvPr>
          <p:cNvSpPr txBox="1"/>
          <p:nvPr/>
        </p:nvSpPr>
        <p:spPr>
          <a:xfrm>
            <a:off x="2887661" y="3523145"/>
            <a:ext cx="1161825"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dirty="0"/>
              <a:t>Before</a:t>
            </a:r>
            <a:endParaRPr lang="en-ID" dirty="0"/>
          </a:p>
        </p:txBody>
      </p:sp>
      <p:sp>
        <p:nvSpPr>
          <p:cNvPr id="12" name="TextBox 11">
            <a:extLst>
              <a:ext uri="{FF2B5EF4-FFF2-40B4-BE49-F238E27FC236}">
                <a16:creationId xmlns:a16="http://schemas.microsoft.com/office/drawing/2014/main" id="{1596B77F-320F-6C7F-1F54-3A3B4EA29A2A}"/>
              </a:ext>
            </a:extLst>
          </p:cNvPr>
          <p:cNvSpPr txBox="1"/>
          <p:nvPr/>
        </p:nvSpPr>
        <p:spPr>
          <a:xfrm>
            <a:off x="8783219" y="3523144"/>
            <a:ext cx="1161825"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dirty="0"/>
              <a:t>After</a:t>
            </a:r>
            <a:endParaRPr lang="en-ID" dirty="0"/>
          </a:p>
        </p:txBody>
      </p:sp>
      <p:pic>
        <p:nvPicPr>
          <p:cNvPr id="3074" name="Picture 2" descr="Movidius badge">
            <a:extLst>
              <a:ext uri="{FF2B5EF4-FFF2-40B4-BE49-F238E27FC236}">
                <a16:creationId xmlns:a16="http://schemas.microsoft.com/office/drawing/2014/main" id="{FD65A842-FB91-15D4-AF94-179823FCB6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794" t="19206" r="31111" b="14772"/>
          <a:stretch/>
        </p:blipFill>
        <p:spPr bwMode="auto">
          <a:xfrm>
            <a:off x="5225143" y="4282873"/>
            <a:ext cx="1741716" cy="169791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3E68D3CB-2776-033A-C96B-795E355EF8CE}"/>
              </a:ext>
            </a:extLst>
          </p:cNvPr>
          <p:cNvCxnSpPr>
            <a:stCxn id="4" idx="3"/>
            <a:endCxn id="3074" idx="1"/>
          </p:cNvCxnSpPr>
          <p:nvPr/>
        </p:nvCxnSpPr>
        <p:spPr>
          <a:xfrm flipV="1">
            <a:off x="4521201" y="5131833"/>
            <a:ext cx="703942" cy="2769"/>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C7FE396B-2324-A95C-C9D3-9DA05699CAFD}"/>
              </a:ext>
            </a:extLst>
          </p:cNvPr>
          <p:cNvCxnSpPr>
            <a:cxnSpLocks/>
            <a:stCxn id="3074" idx="3"/>
            <a:endCxn id="8" idx="1"/>
          </p:cNvCxnSpPr>
          <p:nvPr/>
        </p:nvCxnSpPr>
        <p:spPr>
          <a:xfrm>
            <a:off x="6966859" y="5131833"/>
            <a:ext cx="703942" cy="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51254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grpSp>
        <p:nvGrpSpPr>
          <p:cNvPr id="2" name="Group 1">
            <a:extLst>
              <a:ext uri="{FF2B5EF4-FFF2-40B4-BE49-F238E27FC236}">
                <a16:creationId xmlns:a16="http://schemas.microsoft.com/office/drawing/2014/main" id="{4544AAFB-DC15-6351-D17A-2C63EC2CEE32}"/>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8F47297E-148D-90FD-0670-57D33D5CC068}"/>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8B43FAB4-91B6-818B-30F5-5825D092A6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3F778AD5-7946-2150-14C4-21FCB1EA2FB5}"/>
              </a:ext>
            </a:extLst>
          </p:cNvPr>
          <p:cNvSpPr txBox="1">
            <a:spLocks/>
          </p:cNvSpPr>
          <p:nvPr/>
        </p:nvSpPr>
        <p:spPr>
          <a:xfrm>
            <a:off x="454865" y="619124"/>
            <a:ext cx="11321535" cy="3620775"/>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a:t>
            </a:r>
          </a:p>
          <a:p>
            <a:pPr lvl="1">
              <a:buFont typeface="Wingdings" panose="05000000000000000000" pitchFamily="2" charset="2"/>
              <a:buChar char="§"/>
            </a:pPr>
            <a:r>
              <a:rPr lang="en-GB" dirty="0"/>
              <a:t>Auto-exposure: based on mean light.</a:t>
            </a:r>
          </a:p>
          <a:p>
            <a:pPr lvl="1">
              <a:buFont typeface="Wingdings" panose="05000000000000000000" pitchFamily="2" charset="2"/>
              <a:buChar char="§"/>
            </a:pPr>
            <a:r>
              <a:rPr lang="en-GB" dirty="0"/>
              <a:t>Auto white balance: based on expectations.</a:t>
            </a:r>
          </a:p>
          <a:p>
            <a:pPr lvl="1">
              <a:buFont typeface="Wingdings" panose="05000000000000000000" pitchFamily="2" charset="2"/>
              <a:buChar char="§"/>
            </a:pPr>
            <a:r>
              <a:rPr lang="en-GB" dirty="0"/>
              <a:t>Auto-focus: using Phase Detect (PD) or Contrast Detect (CD).</a:t>
            </a:r>
          </a:p>
          <a:p>
            <a:pPr lvl="1">
              <a:buFont typeface="Wingdings" panose="05000000000000000000" pitchFamily="2" charset="2"/>
              <a:buChar char="§"/>
            </a:pPr>
            <a:endParaRPr lang="en-GB"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2" name="Google Shape;562;p82"/>
          <p:cNvPicPr preferRelativeResize="0"/>
          <p:nvPr/>
        </p:nvPicPr>
        <p:blipFill rotWithShape="1">
          <a:blip r:embed="rId3">
            <a:alphaModFix/>
          </a:blip>
          <a:srcRect b="15270"/>
          <a:stretch/>
        </p:blipFill>
        <p:spPr>
          <a:xfrm>
            <a:off x="2341949" y="2179098"/>
            <a:ext cx="7547366" cy="4140145"/>
          </a:xfrm>
          <a:prstGeom prst="rect">
            <a:avLst/>
          </a:prstGeom>
          <a:noFill/>
          <a:ln>
            <a:noFill/>
          </a:ln>
        </p:spPr>
      </p:pic>
      <p:grpSp>
        <p:nvGrpSpPr>
          <p:cNvPr id="4" name="Group 3">
            <a:extLst>
              <a:ext uri="{FF2B5EF4-FFF2-40B4-BE49-F238E27FC236}">
                <a16:creationId xmlns:a16="http://schemas.microsoft.com/office/drawing/2014/main" id="{FD336C7E-D089-793A-83C4-6AEEAC590048}"/>
              </a:ext>
            </a:extLst>
          </p:cNvPr>
          <p:cNvGrpSpPr/>
          <p:nvPr/>
        </p:nvGrpSpPr>
        <p:grpSpPr>
          <a:xfrm>
            <a:off x="590592" y="190499"/>
            <a:ext cx="11043619" cy="993549"/>
            <a:chOff x="590592" y="190499"/>
            <a:chExt cx="11043619" cy="993549"/>
          </a:xfrm>
        </p:grpSpPr>
        <p:sp>
          <p:nvSpPr>
            <p:cNvPr id="5" name="Title 4">
              <a:extLst>
                <a:ext uri="{FF2B5EF4-FFF2-40B4-BE49-F238E27FC236}">
                  <a16:creationId xmlns:a16="http://schemas.microsoft.com/office/drawing/2014/main" id="{DD26F254-1B8F-ED8D-6F4F-14847952DC9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6" name="Picture 5">
              <a:extLst>
                <a:ext uri="{FF2B5EF4-FFF2-40B4-BE49-F238E27FC236}">
                  <a16:creationId xmlns:a16="http://schemas.microsoft.com/office/drawing/2014/main" id="{5ACCFA95-6FE5-6EC1-4063-FF324A35D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5C298946-2D8D-B859-1C60-7FAB11AE8F83}"/>
              </a:ext>
            </a:extLst>
          </p:cNvPr>
          <p:cNvSpPr txBox="1">
            <a:spLocks/>
          </p:cNvSpPr>
          <p:nvPr/>
        </p:nvSpPr>
        <p:spPr>
          <a:xfrm>
            <a:off x="454865" y="11014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Auto-exposure.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9" name="Google Shape;569;p83"/>
          <p:cNvPicPr preferRelativeResize="0"/>
          <p:nvPr/>
        </p:nvPicPr>
        <p:blipFill>
          <a:blip r:embed="rId3">
            <a:alphaModFix/>
          </a:blip>
          <a:stretch>
            <a:fillRect/>
          </a:stretch>
        </p:blipFill>
        <p:spPr>
          <a:xfrm>
            <a:off x="867522" y="2781301"/>
            <a:ext cx="4275350" cy="3249266"/>
          </a:xfrm>
          <a:prstGeom prst="rect">
            <a:avLst/>
          </a:prstGeom>
          <a:noFill/>
          <a:ln>
            <a:noFill/>
          </a:ln>
        </p:spPr>
      </p:pic>
      <p:grpSp>
        <p:nvGrpSpPr>
          <p:cNvPr id="2" name="Group 1">
            <a:extLst>
              <a:ext uri="{FF2B5EF4-FFF2-40B4-BE49-F238E27FC236}">
                <a16:creationId xmlns:a16="http://schemas.microsoft.com/office/drawing/2014/main" id="{00E0A448-ECCD-988C-9C2F-692D6135723B}"/>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1FE4CC4-562D-B252-C93F-8505C8BCB66E}"/>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C2CEAA98-F10A-E059-EC42-6CC3A4A971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62BF1869-E452-1262-7B70-89B87A0A29ED}"/>
              </a:ext>
            </a:extLst>
          </p:cNvPr>
          <p:cNvSpPr txBox="1">
            <a:spLocks/>
          </p:cNvSpPr>
          <p:nvPr/>
        </p:nvSpPr>
        <p:spPr>
          <a:xfrm>
            <a:off x="442990" y="111337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 white balance: its operating principle is based on colour constancy.</a:t>
            </a:r>
          </a:p>
        </p:txBody>
      </p:sp>
      <p:pic>
        <p:nvPicPr>
          <p:cNvPr id="10" name="Picture 9">
            <a:extLst>
              <a:ext uri="{FF2B5EF4-FFF2-40B4-BE49-F238E27FC236}">
                <a16:creationId xmlns:a16="http://schemas.microsoft.com/office/drawing/2014/main" id="{BFEA3467-CA2A-F009-6BC1-7315460F9F19}"/>
              </a:ext>
            </a:extLst>
          </p:cNvPr>
          <p:cNvPicPr>
            <a:picLocks noChangeAspect="1"/>
          </p:cNvPicPr>
          <p:nvPr/>
        </p:nvPicPr>
        <p:blipFill>
          <a:blip r:embed="rId5"/>
          <a:stretch>
            <a:fillRect/>
          </a:stretch>
        </p:blipFill>
        <p:spPr>
          <a:xfrm>
            <a:off x="7049130" y="3196763"/>
            <a:ext cx="4396797" cy="2833804"/>
          </a:xfrm>
          <a:prstGeom prst="rect">
            <a:avLst/>
          </a:prstGeom>
        </p:spPr>
      </p:pic>
      <p:sp>
        <p:nvSpPr>
          <p:cNvPr id="12" name="TextBox 11">
            <a:extLst>
              <a:ext uri="{FF2B5EF4-FFF2-40B4-BE49-F238E27FC236}">
                <a16:creationId xmlns:a16="http://schemas.microsoft.com/office/drawing/2014/main" id="{183688FD-AE43-3A2E-9DAA-4623FE1CE5C3}"/>
              </a:ext>
            </a:extLst>
          </p:cNvPr>
          <p:cNvSpPr txBox="1"/>
          <p:nvPr/>
        </p:nvSpPr>
        <p:spPr>
          <a:xfrm>
            <a:off x="7886702" y="2355222"/>
            <a:ext cx="2528309"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b="1" dirty="0"/>
              <a:t>Without context</a:t>
            </a:r>
            <a:endParaRPr lang="en-US" dirty="0"/>
          </a:p>
        </p:txBody>
      </p:sp>
      <p:sp>
        <p:nvSpPr>
          <p:cNvPr id="13" name="TextBox 12">
            <a:extLst>
              <a:ext uri="{FF2B5EF4-FFF2-40B4-BE49-F238E27FC236}">
                <a16:creationId xmlns:a16="http://schemas.microsoft.com/office/drawing/2014/main" id="{7FB76AE0-7439-74F5-3544-BA879047F8AA}"/>
              </a:ext>
            </a:extLst>
          </p:cNvPr>
          <p:cNvSpPr txBox="1"/>
          <p:nvPr/>
        </p:nvSpPr>
        <p:spPr>
          <a:xfrm>
            <a:off x="2247271" y="2355222"/>
            <a:ext cx="2058028"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b="1" dirty="0"/>
              <a:t>With context</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5" name="Google Shape;575;p84"/>
          <p:cNvPicPr preferRelativeResize="0"/>
          <p:nvPr/>
        </p:nvPicPr>
        <p:blipFill>
          <a:blip r:embed="rId3">
            <a:alphaModFix/>
          </a:blip>
          <a:stretch>
            <a:fillRect/>
          </a:stretch>
        </p:blipFill>
        <p:spPr>
          <a:xfrm>
            <a:off x="454865" y="2894901"/>
            <a:ext cx="11010816" cy="3389903"/>
          </a:xfrm>
          <a:prstGeom prst="rect">
            <a:avLst/>
          </a:prstGeom>
          <a:noFill/>
          <a:ln>
            <a:noFill/>
          </a:ln>
        </p:spPr>
      </p:pic>
      <p:grpSp>
        <p:nvGrpSpPr>
          <p:cNvPr id="2" name="Group 1">
            <a:extLst>
              <a:ext uri="{FF2B5EF4-FFF2-40B4-BE49-F238E27FC236}">
                <a16:creationId xmlns:a16="http://schemas.microsoft.com/office/drawing/2014/main" id="{C68A81DC-0942-5E7B-CBC0-558A0A4410C8}"/>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1744C5F8-F72A-2185-739A-7405E4DF6D6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0277A002-E354-D999-BACA-F01ED1CB95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30F9328C-6AFE-1D0D-662F-865B5C0981FE}"/>
              </a:ext>
            </a:extLst>
          </p:cNvPr>
          <p:cNvSpPr txBox="1">
            <a:spLocks/>
          </p:cNvSpPr>
          <p:nvPr/>
        </p:nvSpPr>
        <p:spPr>
          <a:xfrm>
            <a:off x="442990" y="111337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 white balance.</a:t>
            </a:r>
          </a:p>
        </p:txBody>
      </p:sp>
      <p:sp>
        <p:nvSpPr>
          <p:cNvPr id="9" name="TextBox 8">
            <a:extLst>
              <a:ext uri="{FF2B5EF4-FFF2-40B4-BE49-F238E27FC236}">
                <a16:creationId xmlns:a16="http://schemas.microsoft.com/office/drawing/2014/main" id="{99931E69-D035-DF9C-5A37-1B9CA21869A4}"/>
              </a:ext>
            </a:extLst>
          </p:cNvPr>
          <p:cNvSpPr txBox="1"/>
          <p:nvPr/>
        </p:nvSpPr>
        <p:spPr>
          <a:xfrm>
            <a:off x="454866" y="2515662"/>
            <a:ext cx="11010816"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 This is a color-checker used as a reference shot for color balance adjustments.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85"/>
          <p:cNvPicPr preferRelativeResize="0"/>
          <p:nvPr/>
        </p:nvPicPr>
        <p:blipFill>
          <a:blip r:embed="rId3">
            <a:alphaModFix/>
          </a:blip>
          <a:stretch>
            <a:fillRect/>
          </a:stretch>
        </p:blipFill>
        <p:spPr>
          <a:xfrm>
            <a:off x="1583389" y="2179098"/>
            <a:ext cx="3035949" cy="4177052"/>
          </a:xfrm>
          <a:prstGeom prst="rect">
            <a:avLst/>
          </a:prstGeom>
          <a:noFill/>
          <a:ln>
            <a:noFill/>
          </a:ln>
        </p:spPr>
      </p:pic>
      <p:pic>
        <p:nvPicPr>
          <p:cNvPr id="2" name="Google Shape;586;p86">
            <a:extLst>
              <a:ext uri="{FF2B5EF4-FFF2-40B4-BE49-F238E27FC236}">
                <a16:creationId xmlns:a16="http://schemas.microsoft.com/office/drawing/2014/main" id="{EC1DBB31-4CC9-D78A-A6E9-2CBAA2DFA7DC}"/>
              </a:ext>
            </a:extLst>
          </p:cNvPr>
          <p:cNvPicPr preferRelativeResize="0"/>
          <p:nvPr/>
        </p:nvPicPr>
        <p:blipFill>
          <a:blip r:embed="rId4">
            <a:alphaModFix/>
          </a:blip>
          <a:stretch>
            <a:fillRect/>
          </a:stretch>
        </p:blipFill>
        <p:spPr>
          <a:xfrm>
            <a:off x="7379062" y="2232846"/>
            <a:ext cx="3035949" cy="4123303"/>
          </a:xfrm>
          <a:prstGeom prst="rect">
            <a:avLst/>
          </a:prstGeom>
          <a:noFill/>
          <a:ln>
            <a:noFill/>
          </a:ln>
        </p:spPr>
      </p:pic>
      <p:grpSp>
        <p:nvGrpSpPr>
          <p:cNvPr id="3" name="Group 2">
            <a:extLst>
              <a:ext uri="{FF2B5EF4-FFF2-40B4-BE49-F238E27FC236}">
                <a16:creationId xmlns:a16="http://schemas.microsoft.com/office/drawing/2014/main" id="{BCB95EAC-5E3C-2835-84D5-C57AB6354BEA}"/>
              </a:ext>
            </a:extLst>
          </p:cNvPr>
          <p:cNvGrpSpPr/>
          <p:nvPr/>
        </p:nvGrpSpPr>
        <p:grpSpPr>
          <a:xfrm>
            <a:off x="590592" y="190499"/>
            <a:ext cx="11043619" cy="993549"/>
            <a:chOff x="590592" y="190499"/>
            <a:chExt cx="11043619" cy="993549"/>
          </a:xfrm>
        </p:grpSpPr>
        <p:sp>
          <p:nvSpPr>
            <p:cNvPr id="4" name="Title 4">
              <a:extLst>
                <a:ext uri="{FF2B5EF4-FFF2-40B4-BE49-F238E27FC236}">
                  <a16:creationId xmlns:a16="http://schemas.microsoft.com/office/drawing/2014/main" id="{A0923F38-6F7A-19C7-22AB-0E39C0460625}"/>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5" name="Picture 4">
              <a:extLst>
                <a:ext uri="{FF2B5EF4-FFF2-40B4-BE49-F238E27FC236}">
                  <a16:creationId xmlns:a16="http://schemas.microsoft.com/office/drawing/2014/main" id="{4827D06A-2D6F-00D7-C65E-698927EF29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ontent Placeholder 2">
            <a:extLst>
              <a:ext uri="{FF2B5EF4-FFF2-40B4-BE49-F238E27FC236}">
                <a16:creationId xmlns:a16="http://schemas.microsoft.com/office/drawing/2014/main" id="{89ACBDE4-6ADE-FC14-3256-5D46F33C8026}"/>
              </a:ext>
            </a:extLst>
          </p:cNvPr>
          <p:cNvSpPr txBox="1">
            <a:spLocks/>
          </p:cNvSpPr>
          <p:nvPr/>
        </p:nvSpPr>
        <p:spPr>
          <a:xfrm>
            <a:off x="454865" y="11014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 white balance: sometimes it fails spectacularly…</a:t>
            </a:r>
          </a:p>
        </p:txBody>
      </p:sp>
      <p:sp>
        <p:nvSpPr>
          <p:cNvPr id="8" name="TextBox 7">
            <a:extLst>
              <a:ext uri="{FF2B5EF4-FFF2-40B4-BE49-F238E27FC236}">
                <a16:creationId xmlns:a16="http://schemas.microsoft.com/office/drawing/2014/main" id="{0165BC1A-D8D0-E5B5-44D6-F5127DCCFF44}"/>
              </a:ext>
            </a:extLst>
          </p:cNvPr>
          <p:cNvSpPr txBox="1"/>
          <p:nvPr/>
        </p:nvSpPr>
        <p:spPr>
          <a:xfrm>
            <a:off x="5110705" y="3894018"/>
            <a:ext cx="1776989"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b="1" dirty="0"/>
              <a:t>after AWB</a:t>
            </a:r>
            <a:endParaRPr lang="en-US" dirty="0"/>
          </a:p>
        </p:txBody>
      </p:sp>
      <p:cxnSp>
        <p:nvCxnSpPr>
          <p:cNvPr id="10" name="Straight Arrow Connector 9">
            <a:extLst>
              <a:ext uri="{FF2B5EF4-FFF2-40B4-BE49-F238E27FC236}">
                <a16:creationId xmlns:a16="http://schemas.microsoft.com/office/drawing/2014/main" id="{15C3824D-D6CE-C079-079B-5AE9018476F0}"/>
              </a:ext>
            </a:extLst>
          </p:cNvPr>
          <p:cNvCxnSpPr>
            <a:endCxn id="8" idx="1"/>
          </p:cNvCxnSpPr>
          <p:nvPr/>
        </p:nvCxnSpPr>
        <p:spPr>
          <a:xfrm>
            <a:off x="4619338" y="4107057"/>
            <a:ext cx="491367"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0C5FC66-4D63-29B9-C06F-35645A33CA8A}"/>
              </a:ext>
            </a:extLst>
          </p:cNvPr>
          <p:cNvCxnSpPr>
            <a:cxnSpLocks/>
            <a:stCxn id="8" idx="3"/>
          </p:cNvCxnSpPr>
          <p:nvPr/>
        </p:nvCxnSpPr>
        <p:spPr>
          <a:xfrm flipV="1">
            <a:off x="6887694" y="4107057"/>
            <a:ext cx="491368"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2" name="Google Shape;592;p87"/>
          <p:cNvPicPr preferRelativeResize="0"/>
          <p:nvPr/>
        </p:nvPicPr>
        <p:blipFill>
          <a:blip r:embed="rId3">
            <a:alphaModFix/>
          </a:blip>
          <a:stretch>
            <a:fillRect/>
          </a:stretch>
        </p:blipFill>
        <p:spPr>
          <a:xfrm>
            <a:off x="2351438" y="2279383"/>
            <a:ext cx="7721935" cy="4038465"/>
          </a:xfrm>
          <a:prstGeom prst="rect">
            <a:avLst/>
          </a:prstGeom>
          <a:noFill/>
          <a:ln>
            <a:noFill/>
          </a:ln>
        </p:spPr>
      </p:pic>
      <p:sp>
        <p:nvSpPr>
          <p:cNvPr id="2" name="Content Placeholder 2">
            <a:extLst>
              <a:ext uri="{FF2B5EF4-FFF2-40B4-BE49-F238E27FC236}">
                <a16:creationId xmlns:a16="http://schemas.microsoft.com/office/drawing/2014/main" id="{9CE3B840-3FB6-5610-A087-BE42EE549A97}"/>
              </a:ext>
            </a:extLst>
          </p:cNvPr>
          <p:cNvSpPr txBox="1">
            <a:spLocks/>
          </p:cNvSpPr>
          <p:nvPr/>
        </p:nvSpPr>
        <p:spPr>
          <a:xfrm>
            <a:off x="442990" y="111337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 white balance: different settings create different results of AWB.</a:t>
            </a:r>
          </a:p>
        </p:txBody>
      </p:sp>
      <p:grpSp>
        <p:nvGrpSpPr>
          <p:cNvPr id="5" name="Group 4">
            <a:extLst>
              <a:ext uri="{FF2B5EF4-FFF2-40B4-BE49-F238E27FC236}">
                <a16:creationId xmlns:a16="http://schemas.microsoft.com/office/drawing/2014/main" id="{5FB608E1-8C57-2AF4-BBA4-72088540A1B4}"/>
              </a:ext>
            </a:extLst>
          </p:cNvPr>
          <p:cNvGrpSpPr/>
          <p:nvPr/>
        </p:nvGrpSpPr>
        <p:grpSpPr>
          <a:xfrm>
            <a:off x="590592" y="190499"/>
            <a:ext cx="11043619" cy="993549"/>
            <a:chOff x="590592" y="190499"/>
            <a:chExt cx="11043619" cy="993549"/>
          </a:xfrm>
        </p:grpSpPr>
        <p:sp>
          <p:nvSpPr>
            <p:cNvPr id="6" name="Title 4">
              <a:extLst>
                <a:ext uri="{FF2B5EF4-FFF2-40B4-BE49-F238E27FC236}">
                  <a16:creationId xmlns:a16="http://schemas.microsoft.com/office/drawing/2014/main" id="{DB53BB60-83F0-CC55-C5A2-4B5B93E14A37}"/>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7" name="Picture 6">
              <a:extLst>
                <a:ext uri="{FF2B5EF4-FFF2-40B4-BE49-F238E27FC236}">
                  <a16:creationId xmlns:a16="http://schemas.microsoft.com/office/drawing/2014/main" id="{4D84E7BB-5131-471C-C896-7D65EDA27D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9" name="Google Shape;599;p88"/>
          <p:cNvPicPr preferRelativeResize="0"/>
          <p:nvPr/>
        </p:nvPicPr>
        <p:blipFill>
          <a:blip r:embed="rId3">
            <a:alphaModFix/>
          </a:blip>
          <a:stretch>
            <a:fillRect/>
          </a:stretch>
        </p:blipFill>
        <p:spPr>
          <a:xfrm>
            <a:off x="5824430" y="1013281"/>
            <a:ext cx="4026311" cy="5368469"/>
          </a:xfrm>
          <a:prstGeom prst="rect">
            <a:avLst/>
          </a:prstGeom>
          <a:noFill/>
          <a:ln>
            <a:noFill/>
          </a:ln>
        </p:spPr>
      </p:pic>
      <p:grpSp>
        <p:nvGrpSpPr>
          <p:cNvPr id="2" name="Group 1">
            <a:extLst>
              <a:ext uri="{FF2B5EF4-FFF2-40B4-BE49-F238E27FC236}">
                <a16:creationId xmlns:a16="http://schemas.microsoft.com/office/drawing/2014/main" id="{5BDE4388-2BCF-CD6A-96F4-B0AB7CAB7454}"/>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6827D081-8F52-2038-A8C7-CEC359755438}"/>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F1E89425-B4A6-55AF-CF57-ABB6C18093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CE91A219-E86A-5CE8-A9D3-F375362AD0C4}"/>
              </a:ext>
            </a:extLst>
          </p:cNvPr>
          <p:cNvSpPr txBox="1">
            <a:spLocks/>
          </p:cNvSpPr>
          <p:nvPr/>
        </p:nvSpPr>
        <p:spPr>
          <a:xfrm>
            <a:off x="442990" y="111337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Auto-focus: bad focus = bad image.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7" name="Group 6">
            <a:extLst>
              <a:ext uri="{FF2B5EF4-FFF2-40B4-BE49-F238E27FC236}">
                <a16:creationId xmlns:a16="http://schemas.microsoft.com/office/drawing/2014/main" id="{9A92E83C-DADF-A8B2-E00B-FAB0E2C78DB1}"/>
              </a:ext>
            </a:extLst>
          </p:cNvPr>
          <p:cNvGrpSpPr>
            <a:grpSpLocks noChangeAspect="1"/>
          </p:cNvGrpSpPr>
          <p:nvPr/>
        </p:nvGrpSpPr>
        <p:grpSpPr>
          <a:xfrm>
            <a:off x="1841505" y="2239486"/>
            <a:ext cx="2131110" cy="4021717"/>
            <a:chOff x="1651000" y="2058575"/>
            <a:chExt cx="2367900" cy="4468575"/>
          </a:xfrm>
        </p:grpSpPr>
        <p:pic>
          <p:nvPicPr>
            <p:cNvPr id="606" name="Google Shape;606;p89"/>
            <p:cNvPicPr preferRelativeResize="0"/>
            <p:nvPr/>
          </p:nvPicPr>
          <p:blipFill>
            <a:blip r:embed="rId3">
              <a:alphaModFix/>
            </a:blip>
            <a:stretch>
              <a:fillRect/>
            </a:stretch>
          </p:blipFill>
          <p:spPr>
            <a:xfrm>
              <a:off x="1651000" y="2058575"/>
              <a:ext cx="2367900" cy="3148422"/>
            </a:xfrm>
            <a:prstGeom prst="rect">
              <a:avLst/>
            </a:prstGeom>
            <a:noFill/>
            <a:ln>
              <a:noFill/>
            </a:ln>
          </p:spPr>
        </p:pic>
        <p:pic>
          <p:nvPicPr>
            <p:cNvPr id="608" name="Google Shape;608;p89"/>
            <p:cNvPicPr preferRelativeResize="0"/>
            <p:nvPr/>
          </p:nvPicPr>
          <p:blipFill>
            <a:blip r:embed="rId4">
              <a:alphaModFix/>
            </a:blip>
            <a:stretch>
              <a:fillRect/>
            </a:stretch>
          </p:blipFill>
          <p:spPr>
            <a:xfrm>
              <a:off x="1651000" y="5270955"/>
              <a:ext cx="2367900" cy="1256195"/>
            </a:xfrm>
            <a:prstGeom prst="rect">
              <a:avLst/>
            </a:prstGeom>
            <a:noFill/>
            <a:ln>
              <a:noFill/>
            </a:ln>
          </p:spPr>
        </p:pic>
      </p:grpSp>
      <p:grpSp>
        <p:nvGrpSpPr>
          <p:cNvPr id="8" name="Group 7">
            <a:extLst>
              <a:ext uri="{FF2B5EF4-FFF2-40B4-BE49-F238E27FC236}">
                <a16:creationId xmlns:a16="http://schemas.microsoft.com/office/drawing/2014/main" id="{3126978E-158B-2D68-161A-FA42C06D9975}"/>
              </a:ext>
            </a:extLst>
          </p:cNvPr>
          <p:cNvGrpSpPr>
            <a:grpSpLocks noChangeAspect="1"/>
          </p:cNvGrpSpPr>
          <p:nvPr/>
        </p:nvGrpSpPr>
        <p:grpSpPr>
          <a:xfrm>
            <a:off x="4958672" y="2238152"/>
            <a:ext cx="2131111" cy="4022922"/>
            <a:chOff x="4768167" y="2057238"/>
            <a:chExt cx="2367901" cy="4469913"/>
          </a:xfrm>
        </p:grpSpPr>
        <p:pic>
          <p:nvPicPr>
            <p:cNvPr id="607" name="Google Shape;607;p89"/>
            <p:cNvPicPr preferRelativeResize="0"/>
            <p:nvPr/>
          </p:nvPicPr>
          <p:blipFill>
            <a:blip r:embed="rId5">
              <a:alphaModFix/>
            </a:blip>
            <a:stretch>
              <a:fillRect/>
            </a:stretch>
          </p:blipFill>
          <p:spPr>
            <a:xfrm>
              <a:off x="4768167" y="2057238"/>
              <a:ext cx="2367900" cy="3148423"/>
            </a:xfrm>
            <a:prstGeom prst="rect">
              <a:avLst/>
            </a:prstGeom>
            <a:noFill/>
            <a:ln>
              <a:noFill/>
            </a:ln>
          </p:spPr>
        </p:pic>
        <p:pic>
          <p:nvPicPr>
            <p:cNvPr id="609" name="Google Shape;609;p89"/>
            <p:cNvPicPr preferRelativeResize="0"/>
            <p:nvPr/>
          </p:nvPicPr>
          <p:blipFill>
            <a:blip r:embed="rId6">
              <a:alphaModFix/>
            </a:blip>
            <a:stretch>
              <a:fillRect/>
            </a:stretch>
          </p:blipFill>
          <p:spPr>
            <a:xfrm>
              <a:off x="4768168" y="5251421"/>
              <a:ext cx="2367900" cy="1275730"/>
            </a:xfrm>
            <a:prstGeom prst="rect">
              <a:avLst/>
            </a:prstGeom>
            <a:noFill/>
            <a:ln>
              <a:noFill/>
            </a:ln>
          </p:spPr>
        </p:pic>
      </p:grpSp>
      <p:grpSp>
        <p:nvGrpSpPr>
          <p:cNvPr id="9" name="Group 8">
            <a:extLst>
              <a:ext uri="{FF2B5EF4-FFF2-40B4-BE49-F238E27FC236}">
                <a16:creationId xmlns:a16="http://schemas.microsoft.com/office/drawing/2014/main" id="{0324A7EE-8080-056C-0C84-8DF50BB54652}"/>
              </a:ext>
            </a:extLst>
          </p:cNvPr>
          <p:cNvGrpSpPr>
            <a:grpSpLocks noChangeAspect="1"/>
          </p:cNvGrpSpPr>
          <p:nvPr/>
        </p:nvGrpSpPr>
        <p:grpSpPr>
          <a:xfrm>
            <a:off x="8075839" y="2238151"/>
            <a:ext cx="2131111" cy="4022922"/>
            <a:chOff x="8212374" y="2057238"/>
            <a:chExt cx="2367901" cy="4469913"/>
          </a:xfrm>
        </p:grpSpPr>
        <p:pic>
          <p:nvPicPr>
            <p:cNvPr id="610" name="Google Shape;610;p89"/>
            <p:cNvPicPr preferRelativeResize="0"/>
            <p:nvPr/>
          </p:nvPicPr>
          <p:blipFill>
            <a:blip r:embed="rId7">
              <a:alphaModFix/>
            </a:blip>
            <a:stretch>
              <a:fillRect/>
            </a:stretch>
          </p:blipFill>
          <p:spPr>
            <a:xfrm>
              <a:off x="8212375" y="5270955"/>
              <a:ext cx="2367900" cy="1256196"/>
            </a:xfrm>
            <a:prstGeom prst="rect">
              <a:avLst/>
            </a:prstGeom>
            <a:noFill/>
            <a:ln>
              <a:noFill/>
            </a:ln>
          </p:spPr>
        </p:pic>
        <p:pic>
          <p:nvPicPr>
            <p:cNvPr id="611" name="Google Shape;611;p89"/>
            <p:cNvPicPr preferRelativeResize="0"/>
            <p:nvPr/>
          </p:nvPicPr>
          <p:blipFill>
            <a:blip r:embed="rId8">
              <a:alphaModFix/>
            </a:blip>
            <a:stretch>
              <a:fillRect/>
            </a:stretch>
          </p:blipFill>
          <p:spPr>
            <a:xfrm>
              <a:off x="8212374" y="2057238"/>
              <a:ext cx="2367900" cy="3149759"/>
            </a:xfrm>
            <a:prstGeom prst="rect">
              <a:avLst/>
            </a:prstGeom>
            <a:noFill/>
            <a:ln>
              <a:noFill/>
            </a:ln>
          </p:spPr>
        </p:pic>
      </p:grpSp>
      <p:grpSp>
        <p:nvGrpSpPr>
          <p:cNvPr id="2" name="Group 1">
            <a:extLst>
              <a:ext uri="{FF2B5EF4-FFF2-40B4-BE49-F238E27FC236}">
                <a16:creationId xmlns:a16="http://schemas.microsoft.com/office/drawing/2014/main" id="{B1A5D923-239B-D966-AAB7-97B8EE7F1DD6}"/>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505266D0-4336-3A13-3CD9-7B5BE8AC7209}"/>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F1FA3CD2-A2E1-D7B7-A138-2FEBFCB9DD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ontent Placeholder 2">
            <a:extLst>
              <a:ext uri="{FF2B5EF4-FFF2-40B4-BE49-F238E27FC236}">
                <a16:creationId xmlns:a16="http://schemas.microsoft.com/office/drawing/2014/main" id="{5EB97794-0CEA-2B30-C018-9953C82F9874}"/>
              </a:ext>
            </a:extLst>
          </p:cNvPr>
          <p:cNvSpPr txBox="1">
            <a:spLocks/>
          </p:cNvSpPr>
          <p:nvPr/>
        </p:nvSpPr>
        <p:spPr>
          <a:xfrm>
            <a:off x="442990" y="111337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Auto-focus: Contrast Detection.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2" name="Group 1">
            <a:extLst>
              <a:ext uri="{FF2B5EF4-FFF2-40B4-BE49-F238E27FC236}">
                <a16:creationId xmlns:a16="http://schemas.microsoft.com/office/drawing/2014/main" id="{75CDD370-3FB2-B08B-FC32-DBDAE3E12E28}"/>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BCEA45A0-276D-CC70-44F5-CF31602F056F}"/>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B22E32AD-DA0A-346E-AC0D-FC6D7E0454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CFAE909E-E74C-F614-647F-F23C34274A75}"/>
              </a:ext>
            </a:extLst>
          </p:cNvPr>
          <p:cNvSpPr txBox="1">
            <a:spLocks/>
          </p:cNvSpPr>
          <p:nvPr/>
        </p:nvSpPr>
        <p:spPr>
          <a:xfrm>
            <a:off x="454865" y="11014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Sensor Controller (cont.):</a:t>
            </a:r>
          </a:p>
          <a:p>
            <a:pPr lvl="1">
              <a:buFont typeface="Wingdings" panose="05000000000000000000" pitchFamily="2" charset="2"/>
              <a:buChar char="§"/>
            </a:pPr>
            <a:r>
              <a:rPr lang="en-GB" dirty="0"/>
              <a:t>Auto-focus: Phase Detection.</a:t>
            </a:r>
          </a:p>
        </p:txBody>
      </p:sp>
      <p:pic>
        <p:nvPicPr>
          <p:cNvPr id="27650" name="Picture 2" descr="Improving autofocus performance - Photo Review">
            <a:extLst>
              <a:ext uri="{FF2B5EF4-FFF2-40B4-BE49-F238E27FC236}">
                <a16:creationId xmlns:a16="http://schemas.microsoft.com/office/drawing/2014/main" id="{821A6D46-799A-0DBE-4960-5B74176B54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052" b="12655"/>
          <a:stretch/>
        </p:blipFill>
        <p:spPr bwMode="auto">
          <a:xfrm>
            <a:off x="1490500" y="2179099"/>
            <a:ext cx="9211000" cy="3408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p92"/>
          <p:cNvSpPr/>
          <p:nvPr/>
        </p:nvSpPr>
        <p:spPr>
          <a:xfrm>
            <a:off x="447267" y="221863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Denoise</a:t>
            </a:r>
            <a:endParaRPr sz="1800" dirty="0"/>
          </a:p>
        </p:txBody>
      </p:sp>
      <p:sp>
        <p:nvSpPr>
          <p:cNvPr id="631" name="Google Shape;631;p92"/>
          <p:cNvSpPr/>
          <p:nvPr/>
        </p:nvSpPr>
        <p:spPr>
          <a:xfrm>
            <a:off x="2605167" y="221863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Shading Correction</a:t>
            </a:r>
            <a:endParaRPr sz="1800" dirty="0"/>
          </a:p>
        </p:txBody>
      </p:sp>
      <p:sp>
        <p:nvSpPr>
          <p:cNvPr id="632" name="Google Shape;632;p92"/>
          <p:cNvSpPr/>
          <p:nvPr/>
        </p:nvSpPr>
        <p:spPr>
          <a:xfrm>
            <a:off x="4763067" y="221863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RAW Filter</a:t>
            </a:r>
            <a:endParaRPr sz="1800" dirty="0"/>
          </a:p>
        </p:txBody>
      </p:sp>
      <p:sp>
        <p:nvSpPr>
          <p:cNvPr id="633" name="Google Shape;633;p92"/>
          <p:cNvSpPr/>
          <p:nvPr/>
        </p:nvSpPr>
        <p:spPr>
          <a:xfrm>
            <a:off x="767033" y="4010600"/>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err="1"/>
              <a:t>Demosaic</a:t>
            </a:r>
            <a:endParaRPr sz="1800" dirty="0"/>
          </a:p>
        </p:txBody>
      </p:sp>
      <p:sp>
        <p:nvSpPr>
          <p:cNvPr id="634" name="Google Shape;634;p92"/>
          <p:cNvSpPr/>
          <p:nvPr/>
        </p:nvSpPr>
        <p:spPr>
          <a:xfrm>
            <a:off x="5101220" y="3447184"/>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Filter</a:t>
            </a:r>
            <a:endParaRPr sz="1800" dirty="0"/>
          </a:p>
        </p:txBody>
      </p:sp>
      <p:sp>
        <p:nvSpPr>
          <p:cNvPr id="635" name="Google Shape;635;p92"/>
          <p:cNvSpPr/>
          <p:nvPr/>
        </p:nvSpPr>
        <p:spPr>
          <a:xfrm>
            <a:off x="2760433" y="4670500"/>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Filter</a:t>
            </a:r>
            <a:endParaRPr sz="1800"/>
          </a:p>
        </p:txBody>
      </p:sp>
      <p:sp>
        <p:nvSpPr>
          <p:cNvPr id="636" name="Google Shape;636;p92"/>
          <p:cNvSpPr/>
          <p:nvPr/>
        </p:nvSpPr>
        <p:spPr>
          <a:xfrm>
            <a:off x="7404733" y="3447200"/>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Chroma Denoise</a:t>
            </a:r>
            <a:endParaRPr sz="1800"/>
          </a:p>
        </p:txBody>
      </p:sp>
      <p:sp>
        <p:nvSpPr>
          <p:cNvPr id="637" name="Google Shape;637;p92"/>
          <p:cNvSpPr/>
          <p:nvPr/>
        </p:nvSpPr>
        <p:spPr>
          <a:xfrm>
            <a:off x="5101220" y="4675751"/>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Denoise</a:t>
            </a:r>
            <a:endParaRPr sz="1800"/>
          </a:p>
        </p:txBody>
      </p:sp>
      <p:sp>
        <p:nvSpPr>
          <p:cNvPr id="638" name="Google Shape;638;p92"/>
          <p:cNvSpPr/>
          <p:nvPr/>
        </p:nvSpPr>
        <p:spPr>
          <a:xfrm>
            <a:off x="7404733" y="4675751"/>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Sharpen</a:t>
            </a:r>
            <a:endParaRPr sz="1800"/>
          </a:p>
        </p:txBody>
      </p:sp>
      <p:sp>
        <p:nvSpPr>
          <p:cNvPr id="639" name="Google Shape;639;p92"/>
          <p:cNvSpPr/>
          <p:nvPr/>
        </p:nvSpPr>
        <p:spPr>
          <a:xfrm>
            <a:off x="9823933" y="4010600"/>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Colour Combine</a:t>
            </a:r>
            <a:endParaRPr sz="1800"/>
          </a:p>
        </p:txBody>
      </p:sp>
      <p:sp>
        <p:nvSpPr>
          <p:cNvPr id="640" name="Google Shape;640;p92"/>
          <p:cNvSpPr/>
          <p:nvPr/>
        </p:nvSpPr>
        <p:spPr>
          <a:xfrm>
            <a:off x="7473667" y="5869133"/>
            <a:ext cx="17968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Look-up Table/Gamma</a:t>
            </a:r>
            <a:endParaRPr sz="1800" dirty="0"/>
          </a:p>
        </p:txBody>
      </p:sp>
      <p:sp>
        <p:nvSpPr>
          <p:cNvPr id="641" name="Google Shape;641;p92"/>
          <p:cNvSpPr/>
          <p:nvPr/>
        </p:nvSpPr>
        <p:spPr>
          <a:xfrm>
            <a:off x="10154900" y="5869133"/>
            <a:ext cx="15120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Scale</a:t>
            </a:r>
            <a:endParaRPr sz="1800"/>
          </a:p>
        </p:txBody>
      </p:sp>
      <p:sp>
        <p:nvSpPr>
          <p:cNvPr id="642" name="Google Shape;642;p92"/>
          <p:cNvSpPr/>
          <p:nvPr/>
        </p:nvSpPr>
        <p:spPr>
          <a:xfrm>
            <a:off x="2760433" y="3444551"/>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Generate</a:t>
            </a:r>
            <a:endParaRPr sz="1800" dirty="0"/>
          </a:p>
        </p:txBody>
      </p:sp>
      <p:cxnSp>
        <p:nvCxnSpPr>
          <p:cNvPr id="643" name="Google Shape;643;p92"/>
          <p:cNvCxnSpPr>
            <a:cxnSpLocks/>
            <a:stCxn id="630" idx="3"/>
            <a:endCxn id="631" idx="1"/>
          </p:cNvCxnSpPr>
          <p:nvPr/>
        </p:nvCxnSpPr>
        <p:spPr>
          <a:xfrm>
            <a:off x="1959267" y="2474233"/>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4" name="Google Shape;644;p92"/>
          <p:cNvCxnSpPr>
            <a:cxnSpLocks/>
            <a:stCxn id="631" idx="3"/>
            <a:endCxn id="632" idx="1"/>
          </p:cNvCxnSpPr>
          <p:nvPr/>
        </p:nvCxnSpPr>
        <p:spPr>
          <a:xfrm>
            <a:off x="4117167" y="2474233"/>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5" name="Google Shape;645;p92"/>
          <p:cNvCxnSpPr>
            <a:stCxn id="632" idx="3"/>
            <a:endCxn id="633" idx="1"/>
          </p:cNvCxnSpPr>
          <p:nvPr/>
        </p:nvCxnSpPr>
        <p:spPr>
          <a:xfrm flipH="1">
            <a:off x="767067" y="2474233"/>
            <a:ext cx="5508000" cy="1792000"/>
          </a:xfrm>
          <a:prstGeom prst="bentConnector5">
            <a:avLst>
              <a:gd name="adj1" fmla="val -5764"/>
              <a:gd name="adj2" fmla="val 36842"/>
              <a:gd name="adj3" fmla="val 105765"/>
            </a:avLst>
          </a:prstGeom>
          <a:noFill/>
          <a:ln w="9525" cap="flat" cmpd="sng">
            <a:solidFill>
              <a:schemeClr val="dk2"/>
            </a:solidFill>
            <a:prstDash val="solid"/>
            <a:round/>
            <a:headEnd type="none" w="med" len="med"/>
            <a:tailEnd type="none" w="med" len="med"/>
          </a:ln>
        </p:spPr>
      </p:cxnSp>
      <p:cxnSp>
        <p:nvCxnSpPr>
          <p:cNvPr id="646" name="Google Shape;646;p92"/>
          <p:cNvCxnSpPr>
            <a:stCxn id="633" idx="3"/>
            <a:endCxn id="642" idx="1"/>
          </p:cNvCxnSpPr>
          <p:nvPr/>
        </p:nvCxnSpPr>
        <p:spPr>
          <a:xfrm rot="10800000" flipH="1">
            <a:off x="2279033" y="3700200"/>
            <a:ext cx="481600" cy="566000"/>
          </a:xfrm>
          <a:prstGeom prst="straightConnector1">
            <a:avLst/>
          </a:prstGeom>
          <a:noFill/>
          <a:ln w="9525" cap="flat" cmpd="sng">
            <a:solidFill>
              <a:schemeClr val="dk2"/>
            </a:solidFill>
            <a:prstDash val="solid"/>
            <a:round/>
            <a:headEnd type="none" w="med" len="med"/>
            <a:tailEnd type="triangle" w="med" len="med"/>
          </a:ln>
        </p:spPr>
      </p:cxnSp>
      <p:cxnSp>
        <p:nvCxnSpPr>
          <p:cNvPr id="647" name="Google Shape;647;p92"/>
          <p:cNvCxnSpPr>
            <a:stCxn id="633" idx="3"/>
            <a:endCxn id="635" idx="1"/>
          </p:cNvCxnSpPr>
          <p:nvPr/>
        </p:nvCxnSpPr>
        <p:spPr>
          <a:xfrm>
            <a:off x="2279033" y="4266200"/>
            <a:ext cx="481600" cy="660000"/>
          </a:xfrm>
          <a:prstGeom prst="straightConnector1">
            <a:avLst/>
          </a:prstGeom>
          <a:noFill/>
          <a:ln w="9525" cap="flat" cmpd="sng">
            <a:solidFill>
              <a:schemeClr val="dk2"/>
            </a:solidFill>
            <a:prstDash val="solid"/>
            <a:round/>
            <a:headEnd type="none" w="med" len="med"/>
            <a:tailEnd type="triangle" w="med" len="med"/>
          </a:ln>
        </p:spPr>
      </p:cxnSp>
      <p:cxnSp>
        <p:nvCxnSpPr>
          <p:cNvPr id="648" name="Google Shape;648;p92"/>
          <p:cNvCxnSpPr>
            <a:stCxn id="642" idx="3"/>
            <a:endCxn id="634" idx="1"/>
          </p:cNvCxnSpPr>
          <p:nvPr/>
        </p:nvCxnSpPr>
        <p:spPr>
          <a:xfrm>
            <a:off x="4272433" y="3700151"/>
            <a:ext cx="828800" cy="2800"/>
          </a:xfrm>
          <a:prstGeom prst="straightConnector1">
            <a:avLst/>
          </a:prstGeom>
          <a:noFill/>
          <a:ln w="9525" cap="flat" cmpd="sng">
            <a:solidFill>
              <a:schemeClr val="dk2"/>
            </a:solidFill>
            <a:prstDash val="solid"/>
            <a:round/>
            <a:headEnd type="none" w="med" len="med"/>
            <a:tailEnd type="triangle" w="med" len="med"/>
          </a:ln>
        </p:spPr>
      </p:cxnSp>
      <p:cxnSp>
        <p:nvCxnSpPr>
          <p:cNvPr id="649" name="Google Shape;649;p92"/>
          <p:cNvCxnSpPr>
            <a:stCxn id="635" idx="3"/>
            <a:endCxn id="637" idx="1"/>
          </p:cNvCxnSpPr>
          <p:nvPr/>
        </p:nvCxnSpPr>
        <p:spPr>
          <a:xfrm>
            <a:off x="4272433" y="4926100"/>
            <a:ext cx="828800" cy="52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92"/>
          <p:cNvCxnSpPr>
            <a:stCxn id="634" idx="3"/>
            <a:endCxn id="636" idx="1"/>
          </p:cNvCxnSpPr>
          <p:nvPr/>
        </p:nvCxnSpPr>
        <p:spPr>
          <a:xfrm>
            <a:off x="6613220" y="3702784"/>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92"/>
          <p:cNvCxnSpPr>
            <a:stCxn id="637" idx="3"/>
            <a:endCxn id="638" idx="1"/>
          </p:cNvCxnSpPr>
          <p:nvPr/>
        </p:nvCxnSpPr>
        <p:spPr>
          <a:xfrm>
            <a:off x="6613220" y="4931351"/>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2" name="Google Shape;652;p92"/>
          <p:cNvCxnSpPr>
            <a:stCxn id="636" idx="3"/>
            <a:endCxn id="639" idx="1"/>
          </p:cNvCxnSpPr>
          <p:nvPr/>
        </p:nvCxnSpPr>
        <p:spPr>
          <a:xfrm>
            <a:off x="8916733" y="3702800"/>
            <a:ext cx="907200" cy="5636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92"/>
          <p:cNvCxnSpPr>
            <a:stCxn id="638" idx="3"/>
            <a:endCxn id="639" idx="1"/>
          </p:cNvCxnSpPr>
          <p:nvPr/>
        </p:nvCxnSpPr>
        <p:spPr>
          <a:xfrm rot="10800000" flipH="1">
            <a:off x="8916733" y="4266151"/>
            <a:ext cx="907200" cy="6652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92"/>
          <p:cNvCxnSpPr>
            <a:stCxn id="640" idx="3"/>
            <a:endCxn id="641" idx="1"/>
          </p:cNvCxnSpPr>
          <p:nvPr/>
        </p:nvCxnSpPr>
        <p:spPr>
          <a:xfrm>
            <a:off x="9270467" y="6124733"/>
            <a:ext cx="884400" cy="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92"/>
          <p:cNvCxnSpPr>
            <a:stCxn id="639" idx="3"/>
            <a:endCxn id="640" idx="1"/>
          </p:cNvCxnSpPr>
          <p:nvPr/>
        </p:nvCxnSpPr>
        <p:spPr>
          <a:xfrm flipH="1">
            <a:off x="7473533" y="4266200"/>
            <a:ext cx="3862400" cy="1858400"/>
          </a:xfrm>
          <a:prstGeom prst="bentConnector5">
            <a:avLst>
              <a:gd name="adj1" fmla="val -8220"/>
              <a:gd name="adj2" fmla="val 68511"/>
              <a:gd name="adj3" fmla="val 108217"/>
            </a:avLst>
          </a:prstGeom>
          <a:noFill/>
          <a:ln w="9525" cap="flat" cmpd="sng">
            <a:solidFill>
              <a:schemeClr val="dk2"/>
            </a:solidFill>
            <a:prstDash val="solid"/>
            <a:round/>
            <a:headEnd type="none" w="med" len="med"/>
            <a:tailEnd type="none" w="med" len="med"/>
          </a:ln>
        </p:spPr>
      </p:cxnSp>
      <p:grpSp>
        <p:nvGrpSpPr>
          <p:cNvPr id="2" name="Group 1">
            <a:extLst>
              <a:ext uri="{FF2B5EF4-FFF2-40B4-BE49-F238E27FC236}">
                <a16:creationId xmlns:a16="http://schemas.microsoft.com/office/drawing/2014/main" id="{71A6A364-C086-6E0D-17DF-4EDD974B68B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5D8C51A0-C482-C19A-30C9-8B7A2F4C6DB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CEDD173B-986B-1938-4535-78CFE7ECA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FC4E8272-762C-8616-0E61-AA1A1C35C23D}"/>
              </a:ext>
            </a:extLst>
          </p:cNvPr>
          <p:cNvSpPr txBox="1">
            <a:spLocks/>
          </p:cNvSpPr>
          <p:nvPr/>
        </p:nvSpPr>
        <p:spPr>
          <a:xfrm>
            <a:off x="431115" y="111337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a:t>
            </a:r>
          </a:p>
          <a:p>
            <a:pPr lvl="1">
              <a:buFont typeface="Wingdings" panose="05000000000000000000" pitchFamily="2" charset="2"/>
              <a:buChar char="§"/>
            </a:pPr>
            <a:r>
              <a:rPr lang="en-GB" dirty="0"/>
              <a:t>Typical pipeline.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63" y="3729425"/>
            <a:ext cx="2819140" cy="188093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465" y="1164328"/>
            <a:ext cx="4182227" cy="256509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884" y="1107532"/>
            <a:ext cx="4218307" cy="237490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6323" y="1172975"/>
            <a:ext cx="3099203" cy="168785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3714" y="3323138"/>
            <a:ext cx="2200140" cy="3027813"/>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1771" y="3259846"/>
            <a:ext cx="1630311" cy="3019095"/>
          </a:xfrm>
          <a:prstGeom prst="rect">
            <a:avLst/>
          </a:prstGeom>
        </p:spPr>
      </p:pic>
      <p:pic>
        <p:nvPicPr>
          <p:cNvPr id="10" name="Picture 9" descr="A picture containing indoor, car, table, sitting&#10;&#10;Description automatically generated">
            <a:extLst>
              <a:ext uri="{FF2B5EF4-FFF2-40B4-BE49-F238E27FC236}">
                <a16:creationId xmlns:a16="http://schemas.microsoft.com/office/drawing/2014/main" id="{EB5F4E3D-AE34-42C4-8198-C1C9ECB8E5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1191" y="4083914"/>
            <a:ext cx="3600577" cy="1285920"/>
          </a:xfrm>
          <a:prstGeom prst="rect">
            <a:avLst/>
          </a:prstGeom>
        </p:spPr>
      </p:pic>
      <p:sp>
        <p:nvSpPr>
          <p:cNvPr id="4" name="Title 4">
            <a:extLst>
              <a:ext uri="{FF2B5EF4-FFF2-40B4-BE49-F238E27FC236}">
                <a16:creationId xmlns:a16="http://schemas.microsoft.com/office/drawing/2014/main" id="{F92A7F3C-D06D-E147-3446-2AF856F17C8F}"/>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Goliath to David</a:t>
            </a:r>
            <a:br>
              <a:rPr lang="en-US" dirty="0"/>
            </a:br>
            <a:endParaRPr lang="en-ID" dirty="0"/>
          </a:p>
        </p:txBody>
      </p:sp>
      <p:pic>
        <p:nvPicPr>
          <p:cNvPr id="9" name="Picture 2">
            <a:extLst>
              <a:ext uri="{FF2B5EF4-FFF2-40B4-BE49-F238E27FC236}">
                <a16:creationId xmlns:a16="http://schemas.microsoft.com/office/drawing/2014/main" id="{89DB1CF4-025B-62E2-E30E-3ACB8878BC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16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p92"/>
          <p:cNvSpPr/>
          <p:nvPr/>
        </p:nvSpPr>
        <p:spPr>
          <a:xfrm>
            <a:off x="381775" y="1803728"/>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Denoise</a:t>
            </a:r>
            <a:endParaRPr sz="1800" dirty="0"/>
          </a:p>
        </p:txBody>
      </p:sp>
      <p:sp>
        <p:nvSpPr>
          <p:cNvPr id="631" name="Google Shape;631;p92"/>
          <p:cNvSpPr/>
          <p:nvPr/>
        </p:nvSpPr>
        <p:spPr>
          <a:xfrm>
            <a:off x="2539675" y="1803728"/>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Shading Correction</a:t>
            </a:r>
            <a:endParaRPr sz="1800" dirty="0"/>
          </a:p>
        </p:txBody>
      </p:sp>
      <p:sp>
        <p:nvSpPr>
          <p:cNvPr id="632" name="Google Shape;632;p92"/>
          <p:cNvSpPr/>
          <p:nvPr/>
        </p:nvSpPr>
        <p:spPr>
          <a:xfrm>
            <a:off x="4697575" y="1803728"/>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RAW Filter</a:t>
            </a:r>
            <a:endParaRPr sz="1800" dirty="0"/>
          </a:p>
        </p:txBody>
      </p:sp>
      <p:sp>
        <p:nvSpPr>
          <p:cNvPr id="633" name="Google Shape;633;p92"/>
          <p:cNvSpPr/>
          <p:nvPr/>
        </p:nvSpPr>
        <p:spPr>
          <a:xfrm>
            <a:off x="701541" y="3595695"/>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err="1"/>
              <a:t>Demosaic</a:t>
            </a:r>
            <a:endParaRPr sz="1800" dirty="0"/>
          </a:p>
        </p:txBody>
      </p:sp>
      <p:sp>
        <p:nvSpPr>
          <p:cNvPr id="634" name="Google Shape;634;p92"/>
          <p:cNvSpPr/>
          <p:nvPr/>
        </p:nvSpPr>
        <p:spPr>
          <a:xfrm>
            <a:off x="5035728" y="3032279"/>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Filter</a:t>
            </a:r>
            <a:endParaRPr sz="1800" dirty="0"/>
          </a:p>
        </p:txBody>
      </p:sp>
      <p:sp>
        <p:nvSpPr>
          <p:cNvPr id="635" name="Google Shape;635;p92"/>
          <p:cNvSpPr/>
          <p:nvPr/>
        </p:nvSpPr>
        <p:spPr>
          <a:xfrm>
            <a:off x="2694941" y="4255595"/>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Filter</a:t>
            </a:r>
            <a:endParaRPr sz="1800"/>
          </a:p>
        </p:txBody>
      </p:sp>
      <p:sp>
        <p:nvSpPr>
          <p:cNvPr id="636" name="Google Shape;636;p92"/>
          <p:cNvSpPr/>
          <p:nvPr/>
        </p:nvSpPr>
        <p:spPr>
          <a:xfrm>
            <a:off x="7339241" y="3032295"/>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Chroma Denoise</a:t>
            </a:r>
            <a:endParaRPr sz="1800"/>
          </a:p>
        </p:txBody>
      </p:sp>
      <p:sp>
        <p:nvSpPr>
          <p:cNvPr id="637" name="Google Shape;637;p92"/>
          <p:cNvSpPr/>
          <p:nvPr/>
        </p:nvSpPr>
        <p:spPr>
          <a:xfrm>
            <a:off x="5035728" y="4260846"/>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Denoise</a:t>
            </a:r>
            <a:endParaRPr sz="1800"/>
          </a:p>
        </p:txBody>
      </p:sp>
      <p:sp>
        <p:nvSpPr>
          <p:cNvPr id="638" name="Google Shape;638;p92"/>
          <p:cNvSpPr/>
          <p:nvPr/>
        </p:nvSpPr>
        <p:spPr>
          <a:xfrm>
            <a:off x="7339241" y="4260846"/>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Sharpen</a:t>
            </a:r>
            <a:endParaRPr sz="1800"/>
          </a:p>
        </p:txBody>
      </p:sp>
      <p:sp>
        <p:nvSpPr>
          <p:cNvPr id="639" name="Google Shape;639;p92"/>
          <p:cNvSpPr/>
          <p:nvPr/>
        </p:nvSpPr>
        <p:spPr>
          <a:xfrm>
            <a:off x="9758441" y="3595695"/>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Colour Combine</a:t>
            </a:r>
            <a:endParaRPr sz="1800"/>
          </a:p>
        </p:txBody>
      </p:sp>
      <p:sp>
        <p:nvSpPr>
          <p:cNvPr id="640" name="Google Shape;640;p92"/>
          <p:cNvSpPr/>
          <p:nvPr/>
        </p:nvSpPr>
        <p:spPr>
          <a:xfrm>
            <a:off x="7408175" y="5454228"/>
            <a:ext cx="17968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Look-up Table/Gamma</a:t>
            </a:r>
            <a:endParaRPr sz="1800" dirty="0"/>
          </a:p>
        </p:txBody>
      </p:sp>
      <p:sp>
        <p:nvSpPr>
          <p:cNvPr id="641" name="Google Shape;641;p92"/>
          <p:cNvSpPr/>
          <p:nvPr/>
        </p:nvSpPr>
        <p:spPr>
          <a:xfrm>
            <a:off x="10089408" y="5454228"/>
            <a:ext cx="15120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Scale</a:t>
            </a:r>
            <a:endParaRPr sz="1800"/>
          </a:p>
        </p:txBody>
      </p:sp>
      <p:sp>
        <p:nvSpPr>
          <p:cNvPr id="642" name="Google Shape;642;p92"/>
          <p:cNvSpPr/>
          <p:nvPr/>
        </p:nvSpPr>
        <p:spPr>
          <a:xfrm>
            <a:off x="2694941" y="3029646"/>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Generate</a:t>
            </a:r>
            <a:endParaRPr sz="1800" dirty="0"/>
          </a:p>
        </p:txBody>
      </p:sp>
      <p:cxnSp>
        <p:nvCxnSpPr>
          <p:cNvPr id="643" name="Google Shape;643;p92"/>
          <p:cNvCxnSpPr>
            <a:cxnSpLocks/>
            <a:stCxn id="630" idx="3"/>
            <a:endCxn id="631" idx="1"/>
          </p:cNvCxnSpPr>
          <p:nvPr/>
        </p:nvCxnSpPr>
        <p:spPr>
          <a:xfrm>
            <a:off x="1893775" y="2059328"/>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4" name="Google Shape;644;p92"/>
          <p:cNvCxnSpPr>
            <a:cxnSpLocks/>
            <a:stCxn id="631" idx="3"/>
            <a:endCxn id="632" idx="1"/>
          </p:cNvCxnSpPr>
          <p:nvPr/>
        </p:nvCxnSpPr>
        <p:spPr>
          <a:xfrm>
            <a:off x="4051675" y="2059328"/>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5" name="Google Shape;645;p92"/>
          <p:cNvCxnSpPr>
            <a:stCxn id="632" idx="3"/>
            <a:endCxn id="633" idx="1"/>
          </p:cNvCxnSpPr>
          <p:nvPr/>
        </p:nvCxnSpPr>
        <p:spPr>
          <a:xfrm flipH="1">
            <a:off x="701575" y="2059328"/>
            <a:ext cx="5508000" cy="1792000"/>
          </a:xfrm>
          <a:prstGeom prst="bentConnector5">
            <a:avLst>
              <a:gd name="adj1" fmla="val -5764"/>
              <a:gd name="adj2" fmla="val 36842"/>
              <a:gd name="adj3" fmla="val 105765"/>
            </a:avLst>
          </a:prstGeom>
          <a:noFill/>
          <a:ln w="9525" cap="flat" cmpd="sng">
            <a:solidFill>
              <a:schemeClr val="dk2"/>
            </a:solidFill>
            <a:prstDash val="solid"/>
            <a:round/>
            <a:headEnd type="none" w="med" len="med"/>
            <a:tailEnd type="none" w="med" len="med"/>
          </a:ln>
        </p:spPr>
      </p:cxnSp>
      <p:cxnSp>
        <p:nvCxnSpPr>
          <p:cNvPr id="646" name="Google Shape;646;p92"/>
          <p:cNvCxnSpPr>
            <a:stCxn id="633" idx="3"/>
            <a:endCxn id="642" idx="1"/>
          </p:cNvCxnSpPr>
          <p:nvPr/>
        </p:nvCxnSpPr>
        <p:spPr>
          <a:xfrm rot="10800000" flipH="1">
            <a:off x="2213541" y="3285295"/>
            <a:ext cx="481600" cy="566000"/>
          </a:xfrm>
          <a:prstGeom prst="straightConnector1">
            <a:avLst/>
          </a:prstGeom>
          <a:noFill/>
          <a:ln w="9525" cap="flat" cmpd="sng">
            <a:solidFill>
              <a:schemeClr val="dk2"/>
            </a:solidFill>
            <a:prstDash val="solid"/>
            <a:round/>
            <a:headEnd type="none" w="med" len="med"/>
            <a:tailEnd type="triangle" w="med" len="med"/>
          </a:ln>
        </p:spPr>
      </p:cxnSp>
      <p:cxnSp>
        <p:nvCxnSpPr>
          <p:cNvPr id="647" name="Google Shape;647;p92"/>
          <p:cNvCxnSpPr>
            <a:stCxn id="633" idx="3"/>
            <a:endCxn id="635" idx="1"/>
          </p:cNvCxnSpPr>
          <p:nvPr/>
        </p:nvCxnSpPr>
        <p:spPr>
          <a:xfrm>
            <a:off x="2213541" y="3851295"/>
            <a:ext cx="481600" cy="660000"/>
          </a:xfrm>
          <a:prstGeom prst="straightConnector1">
            <a:avLst/>
          </a:prstGeom>
          <a:noFill/>
          <a:ln w="9525" cap="flat" cmpd="sng">
            <a:solidFill>
              <a:schemeClr val="dk2"/>
            </a:solidFill>
            <a:prstDash val="solid"/>
            <a:round/>
            <a:headEnd type="none" w="med" len="med"/>
            <a:tailEnd type="triangle" w="med" len="med"/>
          </a:ln>
        </p:spPr>
      </p:cxnSp>
      <p:cxnSp>
        <p:nvCxnSpPr>
          <p:cNvPr id="648" name="Google Shape;648;p92"/>
          <p:cNvCxnSpPr>
            <a:stCxn id="642" idx="3"/>
            <a:endCxn id="634" idx="1"/>
          </p:cNvCxnSpPr>
          <p:nvPr/>
        </p:nvCxnSpPr>
        <p:spPr>
          <a:xfrm>
            <a:off x="4206941" y="3285246"/>
            <a:ext cx="828800" cy="2800"/>
          </a:xfrm>
          <a:prstGeom prst="straightConnector1">
            <a:avLst/>
          </a:prstGeom>
          <a:noFill/>
          <a:ln w="9525" cap="flat" cmpd="sng">
            <a:solidFill>
              <a:schemeClr val="dk2"/>
            </a:solidFill>
            <a:prstDash val="solid"/>
            <a:round/>
            <a:headEnd type="none" w="med" len="med"/>
            <a:tailEnd type="triangle" w="med" len="med"/>
          </a:ln>
        </p:spPr>
      </p:cxnSp>
      <p:cxnSp>
        <p:nvCxnSpPr>
          <p:cNvPr id="649" name="Google Shape;649;p92"/>
          <p:cNvCxnSpPr>
            <a:stCxn id="635" idx="3"/>
            <a:endCxn id="637" idx="1"/>
          </p:cNvCxnSpPr>
          <p:nvPr/>
        </p:nvCxnSpPr>
        <p:spPr>
          <a:xfrm>
            <a:off x="4206941" y="4511195"/>
            <a:ext cx="828800" cy="52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92"/>
          <p:cNvCxnSpPr>
            <a:stCxn id="634" idx="3"/>
            <a:endCxn id="636" idx="1"/>
          </p:cNvCxnSpPr>
          <p:nvPr/>
        </p:nvCxnSpPr>
        <p:spPr>
          <a:xfrm>
            <a:off x="6547728" y="3287879"/>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92"/>
          <p:cNvCxnSpPr>
            <a:stCxn id="637" idx="3"/>
            <a:endCxn id="638" idx="1"/>
          </p:cNvCxnSpPr>
          <p:nvPr/>
        </p:nvCxnSpPr>
        <p:spPr>
          <a:xfrm>
            <a:off x="6547728" y="4516446"/>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2" name="Google Shape;652;p92"/>
          <p:cNvCxnSpPr>
            <a:stCxn id="636" idx="3"/>
            <a:endCxn id="639" idx="1"/>
          </p:cNvCxnSpPr>
          <p:nvPr/>
        </p:nvCxnSpPr>
        <p:spPr>
          <a:xfrm>
            <a:off x="8851241" y="3287895"/>
            <a:ext cx="907200" cy="5636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92"/>
          <p:cNvCxnSpPr>
            <a:stCxn id="638" idx="3"/>
            <a:endCxn id="639" idx="1"/>
          </p:cNvCxnSpPr>
          <p:nvPr/>
        </p:nvCxnSpPr>
        <p:spPr>
          <a:xfrm rot="10800000" flipH="1">
            <a:off x="8851241" y="3851246"/>
            <a:ext cx="907200" cy="6652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92"/>
          <p:cNvCxnSpPr>
            <a:stCxn id="640" idx="3"/>
            <a:endCxn id="641" idx="1"/>
          </p:cNvCxnSpPr>
          <p:nvPr/>
        </p:nvCxnSpPr>
        <p:spPr>
          <a:xfrm>
            <a:off x="9204975" y="5709828"/>
            <a:ext cx="884400" cy="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92"/>
          <p:cNvCxnSpPr>
            <a:stCxn id="639" idx="3"/>
            <a:endCxn id="640" idx="1"/>
          </p:cNvCxnSpPr>
          <p:nvPr/>
        </p:nvCxnSpPr>
        <p:spPr>
          <a:xfrm flipH="1">
            <a:off x="7408175" y="3851295"/>
            <a:ext cx="3862266" cy="1858533"/>
          </a:xfrm>
          <a:prstGeom prst="bentConnector5">
            <a:avLst>
              <a:gd name="adj1" fmla="val -5919"/>
              <a:gd name="adj2" fmla="val 50000"/>
              <a:gd name="adj3" fmla="val 105919"/>
            </a:avLst>
          </a:prstGeom>
          <a:noFill/>
          <a:ln w="9525" cap="flat" cmpd="sng">
            <a:solidFill>
              <a:schemeClr val="dk2"/>
            </a:solidFill>
            <a:prstDash val="solid"/>
            <a:round/>
            <a:headEnd type="none" w="med" len="med"/>
            <a:tailEnd type="none" w="med" len="med"/>
          </a:ln>
        </p:spPr>
      </p:cxnSp>
      <p:grpSp>
        <p:nvGrpSpPr>
          <p:cNvPr id="2" name="Group 1">
            <a:extLst>
              <a:ext uri="{FF2B5EF4-FFF2-40B4-BE49-F238E27FC236}">
                <a16:creationId xmlns:a16="http://schemas.microsoft.com/office/drawing/2014/main" id="{71A6A364-C086-6E0D-17DF-4EDD974B68B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5D8C51A0-C482-C19A-30C9-8B7A2F4C6DB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CEDD173B-986B-1938-4535-78CFE7ECA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FC4E8272-762C-8616-0E61-AA1A1C35C23D}"/>
              </a:ext>
            </a:extLst>
          </p:cNvPr>
          <p:cNvSpPr txBox="1">
            <a:spLocks/>
          </p:cNvSpPr>
          <p:nvPr/>
        </p:nvSpPr>
        <p:spPr>
          <a:xfrm>
            <a:off x="442990" y="8601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p:txBody>
      </p:sp>
      <p:sp>
        <p:nvSpPr>
          <p:cNvPr id="5" name="Rectangle 4">
            <a:extLst>
              <a:ext uri="{FF2B5EF4-FFF2-40B4-BE49-F238E27FC236}">
                <a16:creationId xmlns:a16="http://schemas.microsoft.com/office/drawing/2014/main" id="{EEA5C4B7-A592-0455-542F-48D800EAEC32}"/>
              </a:ext>
            </a:extLst>
          </p:cNvPr>
          <p:cNvSpPr/>
          <p:nvPr/>
        </p:nvSpPr>
        <p:spPr>
          <a:xfrm>
            <a:off x="264708" y="1667895"/>
            <a:ext cx="1791201" cy="764600"/>
          </a:xfrm>
          <a:prstGeom prst="rect">
            <a:avLst/>
          </a:prstGeom>
          <a:noFill/>
          <a:ln w="28575" cap="flat">
            <a:solidFill>
              <a:srgbClr val="FF0000"/>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10692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3" name="Google Shape;663;p93"/>
          <p:cNvSpPr txBox="1"/>
          <p:nvPr/>
        </p:nvSpPr>
        <p:spPr>
          <a:xfrm>
            <a:off x="481366" y="5343251"/>
            <a:ext cx="6114800" cy="713600"/>
          </a:xfrm>
          <a:prstGeom prst="rect">
            <a:avLst/>
          </a:prstGeom>
          <a:noFill/>
          <a:ln>
            <a:noFill/>
          </a:ln>
        </p:spPr>
        <p:txBody>
          <a:bodyPr spcFirstLastPara="1" wrap="square" lIns="121900" tIns="121900" rIns="121900" bIns="121900" anchor="t" anchorCtr="0">
            <a:noAutofit/>
          </a:bodyPr>
          <a:lstStyle/>
          <a:p>
            <a:pPr>
              <a:spcBef>
                <a:spcPts val="0"/>
              </a:spcBef>
            </a:pPr>
            <a:r>
              <a:rPr lang="en-GB" sz="2267" dirty="0"/>
              <a:t>Average(20, 20, 1, 20, 0, 0, 20, 0, 90) = 19</a:t>
            </a:r>
            <a:br>
              <a:rPr lang="en-GB" sz="2267" dirty="0"/>
            </a:br>
            <a:r>
              <a:rPr lang="en-GB" sz="2267" dirty="0"/>
              <a:t>Median(20, 20, 1, 20, 0, 0, 20, 0, 90) = 20</a:t>
            </a:r>
          </a:p>
          <a:p>
            <a:pPr>
              <a:spcBef>
                <a:spcPts val="0"/>
              </a:spcBef>
            </a:pPr>
            <a:endParaRPr sz="2267" dirty="0"/>
          </a:p>
        </p:txBody>
      </p:sp>
      <p:pic>
        <p:nvPicPr>
          <p:cNvPr id="661" name="Google Shape;661;p93"/>
          <p:cNvPicPr preferRelativeResize="0"/>
          <p:nvPr/>
        </p:nvPicPr>
        <p:blipFill>
          <a:blip r:embed="rId3">
            <a:alphaModFix/>
          </a:blip>
          <a:stretch>
            <a:fillRect/>
          </a:stretch>
        </p:blipFill>
        <p:spPr>
          <a:xfrm>
            <a:off x="511522" y="2298701"/>
            <a:ext cx="3069878" cy="3111362"/>
          </a:xfrm>
          <a:prstGeom prst="rect">
            <a:avLst/>
          </a:prstGeom>
          <a:noFill/>
          <a:ln>
            <a:noFill/>
          </a:ln>
        </p:spPr>
      </p:pic>
      <p:grpSp>
        <p:nvGrpSpPr>
          <p:cNvPr id="2" name="Group 1">
            <a:extLst>
              <a:ext uri="{FF2B5EF4-FFF2-40B4-BE49-F238E27FC236}">
                <a16:creationId xmlns:a16="http://schemas.microsoft.com/office/drawing/2014/main" id="{996BD261-03E6-30D4-DF21-006F1AB0F6A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D3AC5DF-0DC3-0297-ABE4-87A103B797AD}"/>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425DECD6-70D6-E6CD-5684-736D50B2B5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oogle Shape;672;p94">
            <a:extLst>
              <a:ext uri="{FF2B5EF4-FFF2-40B4-BE49-F238E27FC236}">
                <a16:creationId xmlns:a16="http://schemas.microsoft.com/office/drawing/2014/main" id="{9F2EA212-A95B-2A0E-48F7-A64182A27FBB}"/>
              </a:ext>
            </a:extLst>
          </p:cNvPr>
          <p:cNvPicPr preferRelativeResize="0"/>
          <p:nvPr/>
        </p:nvPicPr>
        <p:blipFill>
          <a:blip r:embed="rId5">
            <a:alphaModFix/>
          </a:blip>
          <a:stretch>
            <a:fillRect/>
          </a:stretch>
        </p:blipFill>
        <p:spPr>
          <a:xfrm>
            <a:off x="5778500" y="2232848"/>
            <a:ext cx="5657808" cy="2950726"/>
          </a:xfrm>
          <a:prstGeom prst="rect">
            <a:avLst/>
          </a:prstGeom>
          <a:noFill/>
          <a:ln>
            <a:noFill/>
          </a:ln>
        </p:spPr>
      </p:pic>
      <p:sp>
        <p:nvSpPr>
          <p:cNvPr id="8" name="Content Placeholder 2">
            <a:extLst>
              <a:ext uri="{FF2B5EF4-FFF2-40B4-BE49-F238E27FC236}">
                <a16:creationId xmlns:a16="http://schemas.microsoft.com/office/drawing/2014/main" id="{D582C245-D4E1-D3EB-A8CE-1281C5EE076B}"/>
              </a:ext>
            </a:extLst>
          </p:cNvPr>
          <p:cNvSpPr txBox="1">
            <a:spLocks/>
          </p:cNvSpPr>
          <p:nvPr/>
        </p:nvSpPr>
        <p:spPr>
          <a:xfrm>
            <a:off x="442990" y="111337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Denoising using spatial information.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8" name="Google Shape;678;p95"/>
          <p:cNvPicPr preferRelativeResize="0"/>
          <p:nvPr/>
        </p:nvPicPr>
        <p:blipFill>
          <a:blip r:embed="rId3">
            <a:alphaModFix/>
          </a:blip>
          <a:stretch>
            <a:fillRect/>
          </a:stretch>
        </p:blipFill>
        <p:spPr>
          <a:xfrm>
            <a:off x="4258328" y="2294703"/>
            <a:ext cx="3714607" cy="4087047"/>
          </a:xfrm>
          <a:prstGeom prst="rect">
            <a:avLst/>
          </a:prstGeom>
          <a:noFill/>
          <a:ln>
            <a:noFill/>
          </a:ln>
        </p:spPr>
      </p:pic>
      <p:grpSp>
        <p:nvGrpSpPr>
          <p:cNvPr id="2" name="Group 1">
            <a:extLst>
              <a:ext uri="{FF2B5EF4-FFF2-40B4-BE49-F238E27FC236}">
                <a16:creationId xmlns:a16="http://schemas.microsoft.com/office/drawing/2014/main" id="{84EDD845-F975-E3D5-AEA1-09F7DCFB6991}"/>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B4332759-CD58-A515-1B5E-D6E25027756C}"/>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1A2A677F-989B-3BB4-6147-7499768E44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9E548A4B-A97B-4BAC-359D-2665FE8244BA}"/>
              </a:ext>
            </a:extLst>
          </p:cNvPr>
          <p:cNvSpPr txBox="1">
            <a:spLocks/>
          </p:cNvSpPr>
          <p:nvPr/>
        </p:nvSpPr>
        <p:spPr>
          <a:xfrm>
            <a:off x="442990" y="12919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Denoising using spatial information: increase the filter size means the image becomes more blurry.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5" name="Google Shape;685;p96"/>
          <p:cNvPicPr preferRelativeResize="0"/>
          <p:nvPr/>
        </p:nvPicPr>
        <p:blipFill>
          <a:blip r:embed="rId3">
            <a:alphaModFix/>
          </a:blip>
          <a:stretch>
            <a:fillRect/>
          </a:stretch>
        </p:blipFill>
        <p:spPr>
          <a:xfrm>
            <a:off x="9000185" y="2973734"/>
            <a:ext cx="2660700" cy="1814100"/>
          </a:xfrm>
          <a:prstGeom prst="rect">
            <a:avLst/>
          </a:prstGeom>
          <a:noFill/>
          <a:ln>
            <a:noFill/>
          </a:ln>
        </p:spPr>
      </p:pic>
      <p:pic>
        <p:nvPicPr>
          <p:cNvPr id="686" name="Google Shape;686;p96"/>
          <p:cNvPicPr preferRelativeResize="0"/>
          <p:nvPr/>
        </p:nvPicPr>
        <p:blipFill>
          <a:blip r:embed="rId4">
            <a:alphaModFix/>
          </a:blip>
          <a:stretch>
            <a:fillRect/>
          </a:stretch>
        </p:blipFill>
        <p:spPr>
          <a:xfrm>
            <a:off x="6180251" y="2973734"/>
            <a:ext cx="2660700" cy="1814100"/>
          </a:xfrm>
          <a:prstGeom prst="rect">
            <a:avLst/>
          </a:prstGeom>
          <a:noFill/>
          <a:ln>
            <a:noFill/>
          </a:ln>
        </p:spPr>
      </p:pic>
      <p:pic>
        <p:nvPicPr>
          <p:cNvPr id="687" name="Google Shape;687;p96"/>
          <p:cNvPicPr preferRelativeResize="0"/>
          <p:nvPr/>
        </p:nvPicPr>
        <p:blipFill>
          <a:blip r:embed="rId4">
            <a:alphaModFix/>
          </a:blip>
          <a:stretch>
            <a:fillRect/>
          </a:stretch>
        </p:blipFill>
        <p:spPr>
          <a:xfrm>
            <a:off x="531118" y="2973734"/>
            <a:ext cx="2660716" cy="1814133"/>
          </a:xfrm>
          <a:prstGeom prst="rect">
            <a:avLst/>
          </a:prstGeom>
          <a:noFill/>
          <a:ln>
            <a:noFill/>
          </a:ln>
        </p:spPr>
      </p:pic>
      <p:pic>
        <p:nvPicPr>
          <p:cNvPr id="688" name="Google Shape;688;p96"/>
          <p:cNvPicPr preferRelativeResize="0"/>
          <p:nvPr/>
        </p:nvPicPr>
        <p:blipFill>
          <a:blip r:embed="rId5">
            <a:alphaModFix/>
          </a:blip>
          <a:stretch>
            <a:fillRect/>
          </a:stretch>
        </p:blipFill>
        <p:spPr>
          <a:xfrm>
            <a:off x="3297985" y="2952500"/>
            <a:ext cx="2723033" cy="1856600"/>
          </a:xfrm>
          <a:prstGeom prst="rect">
            <a:avLst/>
          </a:prstGeom>
          <a:noFill/>
          <a:ln>
            <a:noFill/>
          </a:ln>
        </p:spPr>
      </p:pic>
      <p:sp>
        <p:nvSpPr>
          <p:cNvPr id="2" name="Content Placeholder 2">
            <a:extLst>
              <a:ext uri="{FF2B5EF4-FFF2-40B4-BE49-F238E27FC236}">
                <a16:creationId xmlns:a16="http://schemas.microsoft.com/office/drawing/2014/main" id="{BCC34509-0078-1FF6-813B-F2B336DDF4BE}"/>
              </a:ext>
            </a:extLst>
          </p:cNvPr>
          <p:cNvSpPr txBox="1">
            <a:spLocks/>
          </p:cNvSpPr>
          <p:nvPr/>
        </p:nvSpPr>
        <p:spPr>
          <a:xfrm>
            <a:off x="442990" y="1301690"/>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Denoising using temporal information: take multiple frames then averaging them out.</a:t>
            </a:r>
          </a:p>
        </p:txBody>
      </p:sp>
      <p:grpSp>
        <p:nvGrpSpPr>
          <p:cNvPr id="5" name="Group 4">
            <a:extLst>
              <a:ext uri="{FF2B5EF4-FFF2-40B4-BE49-F238E27FC236}">
                <a16:creationId xmlns:a16="http://schemas.microsoft.com/office/drawing/2014/main" id="{5CAC3168-66DB-2742-2C27-7910AB40FAD9}"/>
              </a:ext>
            </a:extLst>
          </p:cNvPr>
          <p:cNvGrpSpPr/>
          <p:nvPr/>
        </p:nvGrpSpPr>
        <p:grpSpPr>
          <a:xfrm>
            <a:off x="590592" y="190499"/>
            <a:ext cx="11043619" cy="993549"/>
            <a:chOff x="590592" y="190499"/>
            <a:chExt cx="11043619" cy="993549"/>
          </a:xfrm>
        </p:grpSpPr>
        <p:sp>
          <p:nvSpPr>
            <p:cNvPr id="6" name="Title 4">
              <a:extLst>
                <a:ext uri="{FF2B5EF4-FFF2-40B4-BE49-F238E27FC236}">
                  <a16:creationId xmlns:a16="http://schemas.microsoft.com/office/drawing/2014/main" id="{1C670FD9-51E7-DC44-1093-4FAAF03C27AD}"/>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7" name="Picture 6">
              <a:extLst>
                <a:ext uri="{FF2B5EF4-FFF2-40B4-BE49-F238E27FC236}">
                  <a16:creationId xmlns:a16="http://schemas.microsoft.com/office/drawing/2014/main" id="{919F265D-C603-A98D-EBF1-5467E0CE5D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p92"/>
          <p:cNvSpPr/>
          <p:nvPr/>
        </p:nvSpPr>
        <p:spPr>
          <a:xfrm>
            <a:off x="414578" y="179756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Denoise</a:t>
            </a:r>
            <a:endParaRPr sz="1800" dirty="0"/>
          </a:p>
        </p:txBody>
      </p:sp>
      <p:sp>
        <p:nvSpPr>
          <p:cNvPr id="631" name="Google Shape;631;p92"/>
          <p:cNvSpPr/>
          <p:nvPr/>
        </p:nvSpPr>
        <p:spPr>
          <a:xfrm>
            <a:off x="2572478" y="179756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Shading Correction</a:t>
            </a:r>
            <a:endParaRPr sz="1800" dirty="0"/>
          </a:p>
        </p:txBody>
      </p:sp>
      <p:sp>
        <p:nvSpPr>
          <p:cNvPr id="632" name="Google Shape;632;p92"/>
          <p:cNvSpPr/>
          <p:nvPr/>
        </p:nvSpPr>
        <p:spPr>
          <a:xfrm>
            <a:off x="4730378" y="179756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RAW Filter</a:t>
            </a:r>
            <a:endParaRPr sz="1800" dirty="0"/>
          </a:p>
        </p:txBody>
      </p:sp>
      <p:sp>
        <p:nvSpPr>
          <p:cNvPr id="633" name="Google Shape;633;p92"/>
          <p:cNvSpPr/>
          <p:nvPr/>
        </p:nvSpPr>
        <p:spPr>
          <a:xfrm>
            <a:off x="734344" y="3589530"/>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err="1"/>
              <a:t>Demosaic</a:t>
            </a:r>
            <a:endParaRPr sz="1800" dirty="0"/>
          </a:p>
        </p:txBody>
      </p:sp>
      <p:sp>
        <p:nvSpPr>
          <p:cNvPr id="634" name="Google Shape;634;p92"/>
          <p:cNvSpPr/>
          <p:nvPr/>
        </p:nvSpPr>
        <p:spPr>
          <a:xfrm>
            <a:off x="5068531" y="3026114"/>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Filter</a:t>
            </a:r>
            <a:endParaRPr sz="1800" dirty="0"/>
          </a:p>
        </p:txBody>
      </p:sp>
      <p:sp>
        <p:nvSpPr>
          <p:cNvPr id="635" name="Google Shape;635;p92"/>
          <p:cNvSpPr/>
          <p:nvPr/>
        </p:nvSpPr>
        <p:spPr>
          <a:xfrm>
            <a:off x="2727744" y="4249430"/>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Filter</a:t>
            </a:r>
            <a:endParaRPr sz="1800"/>
          </a:p>
        </p:txBody>
      </p:sp>
      <p:sp>
        <p:nvSpPr>
          <p:cNvPr id="636" name="Google Shape;636;p92"/>
          <p:cNvSpPr/>
          <p:nvPr/>
        </p:nvSpPr>
        <p:spPr>
          <a:xfrm>
            <a:off x="7372044" y="3026130"/>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Chroma Denoise</a:t>
            </a:r>
            <a:endParaRPr sz="1800"/>
          </a:p>
        </p:txBody>
      </p:sp>
      <p:sp>
        <p:nvSpPr>
          <p:cNvPr id="637" name="Google Shape;637;p92"/>
          <p:cNvSpPr/>
          <p:nvPr/>
        </p:nvSpPr>
        <p:spPr>
          <a:xfrm>
            <a:off x="5068531" y="4254681"/>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Denoise</a:t>
            </a:r>
            <a:endParaRPr sz="1800"/>
          </a:p>
        </p:txBody>
      </p:sp>
      <p:sp>
        <p:nvSpPr>
          <p:cNvPr id="638" name="Google Shape;638;p92"/>
          <p:cNvSpPr/>
          <p:nvPr/>
        </p:nvSpPr>
        <p:spPr>
          <a:xfrm>
            <a:off x="7372044" y="4254681"/>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Sharpen</a:t>
            </a:r>
            <a:endParaRPr sz="1800"/>
          </a:p>
        </p:txBody>
      </p:sp>
      <p:sp>
        <p:nvSpPr>
          <p:cNvPr id="639" name="Google Shape;639;p92"/>
          <p:cNvSpPr/>
          <p:nvPr/>
        </p:nvSpPr>
        <p:spPr>
          <a:xfrm>
            <a:off x="9791244" y="3589530"/>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Colour Combine</a:t>
            </a:r>
            <a:endParaRPr sz="1800"/>
          </a:p>
        </p:txBody>
      </p:sp>
      <p:sp>
        <p:nvSpPr>
          <p:cNvPr id="640" name="Google Shape;640;p92"/>
          <p:cNvSpPr/>
          <p:nvPr/>
        </p:nvSpPr>
        <p:spPr>
          <a:xfrm>
            <a:off x="7440978" y="5448063"/>
            <a:ext cx="17968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Look-up Table/Gamma</a:t>
            </a:r>
            <a:endParaRPr sz="1800" dirty="0"/>
          </a:p>
        </p:txBody>
      </p:sp>
      <p:sp>
        <p:nvSpPr>
          <p:cNvPr id="641" name="Google Shape;641;p92"/>
          <p:cNvSpPr/>
          <p:nvPr/>
        </p:nvSpPr>
        <p:spPr>
          <a:xfrm>
            <a:off x="10122211" y="5448063"/>
            <a:ext cx="15120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Scale</a:t>
            </a:r>
            <a:endParaRPr sz="1800"/>
          </a:p>
        </p:txBody>
      </p:sp>
      <p:sp>
        <p:nvSpPr>
          <p:cNvPr id="642" name="Google Shape;642;p92"/>
          <p:cNvSpPr/>
          <p:nvPr/>
        </p:nvSpPr>
        <p:spPr>
          <a:xfrm>
            <a:off x="2727744" y="3023481"/>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Generate</a:t>
            </a:r>
            <a:endParaRPr sz="1800" dirty="0"/>
          </a:p>
        </p:txBody>
      </p:sp>
      <p:cxnSp>
        <p:nvCxnSpPr>
          <p:cNvPr id="643" name="Google Shape;643;p92"/>
          <p:cNvCxnSpPr>
            <a:cxnSpLocks/>
            <a:stCxn id="630" idx="3"/>
            <a:endCxn id="631" idx="1"/>
          </p:cNvCxnSpPr>
          <p:nvPr/>
        </p:nvCxnSpPr>
        <p:spPr>
          <a:xfrm>
            <a:off x="1926578" y="2053163"/>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4" name="Google Shape;644;p92"/>
          <p:cNvCxnSpPr>
            <a:cxnSpLocks/>
            <a:stCxn id="631" idx="3"/>
            <a:endCxn id="632" idx="1"/>
          </p:cNvCxnSpPr>
          <p:nvPr/>
        </p:nvCxnSpPr>
        <p:spPr>
          <a:xfrm>
            <a:off x="4084478" y="2053163"/>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5" name="Google Shape;645;p92"/>
          <p:cNvCxnSpPr>
            <a:stCxn id="632" idx="3"/>
            <a:endCxn id="633" idx="1"/>
          </p:cNvCxnSpPr>
          <p:nvPr/>
        </p:nvCxnSpPr>
        <p:spPr>
          <a:xfrm flipH="1">
            <a:off x="734344" y="2053163"/>
            <a:ext cx="5508034" cy="1791967"/>
          </a:xfrm>
          <a:prstGeom prst="bentConnector5">
            <a:avLst>
              <a:gd name="adj1" fmla="val -4150"/>
              <a:gd name="adj2" fmla="val 50000"/>
              <a:gd name="adj3" fmla="val 104150"/>
            </a:avLst>
          </a:prstGeom>
          <a:noFill/>
          <a:ln w="9525" cap="flat" cmpd="sng">
            <a:solidFill>
              <a:schemeClr val="dk2"/>
            </a:solidFill>
            <a:prstDash val="solid"/>
            <a:round/>
            <a:headEnd type="none" w="med" len="med"/>
            <a:tailEnd type="none" w="med" len="med"/>
          </a:ln>
        </p:spPr>
      </p:cxnSp>
      <p:cxnSp>
        <p:nvCxnSpPr>
          <p:cNvPr id="646" name="Google Shape;646;p92"/>
          <p:cNvCxnSpPr>
            <a:stCxn id="633" idx="3"/>
            <a:endCxn id="642" idx="1"/>
          </p:cNvCxnSpPr>
          <p:nvPr/>
        </p:nvCxnSpPr>
        <p:spPr>
          <a:xfrm rot="10800000" flipH="1">
            <a:off x="2246344" y="3279130"/>
            <a:ext cx="481600" cy="566000"/>
          </a:xfrm>
          <a:prstGeom prst="straightConnector1">
            <a:avLst/>
          </a:prstGeom>
          <a:noFill/>
          <a:ln w="9525" cap="flat" cmpd="sng">
            <a:solidFill>
              <a:schemeClr val="dk2"/>
            </a:solidFill>
            <a:prstDash val="solid"/>
            <a:round/>
            <a:headEnd type="none" w="med" len="med"/>
            <a:tailEnd type="triangle" w="med" len="med"/>
          </a:ln>
        </p:spPr>
      </p:cxnSp>
      <p:cxnSp>
        <p:nvCxnSpPr>
          <p:cNvPr id="647" name="Google Shape;647;p92"/>
          <p:cNvCxnSpPr>
            <a:stCxn id="633" idx="3"/>
            <a:endCxn id="635" idx="1"/>
          </p:cNvCxnSpPr>
          <p:nvPr/>
        </p:nvCxnSpPr>
        <p:spPr>
          <a:xfrm>
            <a:off x="2246344" y="3845130"/>
            <a:ext cx="481600" cy="660000"/>
          </a:xfrm>
          <a:prstGeom prst="straightConnector1">
            <a:avLst/>
          </a:prstGeom>
          <a:noFill/>
          <a:ln w="9525" cap="flat" cmpd="sng">
            <a:solidFill>
              <a:schemeClr val="dk2"/>
            </a:solidFill>
            <a:prstDash val="solid"/>
            <a:round/>
            <a:headEnd type="none" w="med" len="med"/>
            <a:tailEnd type="triangle" w="med" len="med"/>
          </a:ln>
        </p:spPr>
      </p:cxnSp>
      <p:cxnSp>
        <p:nvCxnSpPr>
          <p:cNvPr id="648" name="Google Shape;648;p92"/>
          <p:cNvCxnSpPr>
            <a:stCxn id="642" idx="3"/>
            <a:endCxn id="634" idx="1"/>
          </p:cNvCxnSpPr>
          <p:nvPr/>
        </p:nvCxnSpPr>
        <p:spPr>
          <a:xfrm>
            <a:off x="4239744" y="3279081"/>
            <a:ext cx="828800" cy="2800"/>
          </a:xfrm>
          <a:prstGeom prst="straightConnector1">
            <a:avLst/>
          </a:prstGeom>
          <a:noFill/>
          <a:ln w="9525" cap="flat" cmpd="sng">
            <a:solidFill>
              <a:schemeClr val="dk2"/>
            </a:solidFill>
            <a:prstDash val="solid"/>
            <a:round/>
            <a:headEnd type="none" w="med" len="med"/>
            <a:tailEnd type="triangle" w="med" len="med"/>
          </a:ln>
        </p:spPr>
      </p:cxnSp>
      <p:cxnSp>
        <p:nvCxnSpPr>
          <p:cNvPr id="649" name="Google Shape;649;p92"/>
          <p:cNvCxnSpPr>
            <a:stCxn id="635" idx="3"/>
            <a:endCxn id="637" idx="1"/>
          </p:cNvCxnSpPr>
          <p:nvPr/>
        </p:nvCxnSpPr>
        <p:spPr>
          <a:xfrm>
            <a:off x="4239744" y="4505030"/>
            <a:ext cx="828800" cy="52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92"/>
          <p:cNvCxnSpPr>
            <a:stCxn id="634" idx="3"/>
            <a:endCxn id="636" idx="1"/>
          </p:cNvCxnSpPr>
          <p:nvPr/>
        </p:nvCxnSpPr>
        <p:spPr>
          <a:xfrm>
            <a:off x="6580531" y="3281714"/>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92"/>
          <p:cNvCxnSpPr>
            <a:stCxn id="637" idx="3"/>
            <a:endCxn id="638" idx="1"/>
          </p:cNvCxnSpPr>
          <p:nvPr/>
        </p:nvCxnSpPr>
        <p:spPr>
          <a:xfrm>
            <a:off x="6580531" y="4510281"/>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2" name="Google Shape;652;p92"/>
          <p:cNvCxnSpPr>
            <a:stCxn id="636" idx="3"/>
            <a:endCxn id="639" idx="1"/>
          </p:cNvCxnSpPr>
          <p:nvPr/>
        </p:nvCxnSpPr>
        <p:spPr>
          <a:xfrm>
            <a:off x="8884044" y="3281730"/>
            <a:ext cx="907200" cy="5636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92"/>
          <p:cNvCxnSpPr>
            <a:stCxn id="638" idx="3"/>
            <a:endCxn id="639" idx="1"/>
          </p:cNvCxnSpPr>
          <p:nvPr/>
        </p:nvCxnSpPr>
        <p:spPr>
          <a:xfrm rot="10800000" flipH="1">
            <a:off x="8884044" y="3845081"/>
            <a:ext cx="907200" cy="6652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92"/>
          <p:cNvCxnSpPr>
            <a:stCxn id="640" idx="3"/>
            <a:endCxn id="641" idx="1"/>
          </p:cNvCxnSpPr>
          <p:nvPr/>
        </p:nvCxnSpPr>
        <p:spPr>
          <a:xfrm>
            <a:off x="9237778" y="5703663"/>
            <a:ext cx="884400" cy="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92"/>
          <p:cNvCxnSpPr>
            <a:stCxn id="639" idx="3"/>
            <a:endCxn id="640" idx="1"/>
          </p:cNvCxnSpPr>
          <p:nvPr/>
        </p:nvCxnSpPr>
        <p:spPr>
          <a:xfrm flipH="1">
            <a:off x="7440844" y="3845130"/>
            <a:ext cx="3862400" cy="1858400"/>
          </a:xfrm>
          <a:prstGeom prst="bentConnector5">
            <a:avLst>
              <a:gd name="adj1" fmla="val -8220"/>
              <a:gd name="adj2" fmla="val 68511"/>
              <a:gd name="adj3" fmla="val 108217"/>
            </a:avLst>
          </a:prstGeom>
          <a:noFill/>
          <a:ln w="9525" cap="flat" cmpd="sng">
            <a:solidFill>
              <a:schemeClr val="dk2"/>
            </a:solidFill>
            <a:prstDash val="solid"/>
            <a:round/>
            <a:headEnd type="none" w="med" len="med"/>
            <a:tailEnd type="none" w="med" len="med"/>
          </a:ln>
        </p:spPr>
      </p:cxnSp>
      <p:grpSp>
        <p:nvGrpSpPr>
          <p:cNvPr id="2" name="Group 1">
            <a:extLst>
              <a:ext uri="{FF2B5EF4-FFF2-40B4-BE49-F238E27FC236}">
                <a16:creationId xmlns:a16="http://schemas.microsoft.com/office/drawing/2014/main" id="{71A6A364-C086-6E0D-17DF-4EDD974B68B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5D8C51A0-C482-C19A-30C9-8B7A2F4C6DB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CEDD173B-986B-1938-4535-78CFE7ECA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FC4E8272-762C-8616-0E61-AA1A1C35C23D}"/>
              </a:ext>
            </a:extLst>
          </p:cNvPr>
          <p:cNvSpPr txBox="1">
            <a:spLocks/>
          </p:cNvSpPr>
          <p:nvPr/>
        </p:nvSpPr>
        <p:spPr>
          <a:xfrm>
            <a:off x="454865" y="8601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p:txBody>
      </p:sp>
      <p:sp>
        <p:nvSpPr>
          <p:cNvPr id="5" name="Rectangle 4">
            <a:extLst>
              <a:ext uri="{FF2B5EF4-FFF2-40B4-BE49-F238E27FC236}">
                <a16:creationId xmlns:a16="http://schemas.microsoft.com/office/drawing/2014/main" id="{EEA5C4B7-A592-0455-542F-48D800EAEC32}"/>
              </a:ext>
            </a:extLst>
          </p:cNvPr>
          <p:cNvSpPr/>
          <p:nvPr/>
        </p:nvSpPr>
        <p:spPr>
          <a:xfrm>
            <a:off x="2566144" y="2880161"/>
            <a:ext cx="8826099" cy="2020491"/>
          </a:xfrm>
          <a:prstGeom prst="rect">
            <a:avLst/>
          </a:prstGeom>
          <a:noFill/>
          <a:ln w="28575" cap="flat">
            <a:solidFill>
              <a:srgbClr val="FF0000"/>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284159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98"/>
          <p:cNvPicPr preferRelativeResize="0"/>
          <p:nvPr/>
        </p:nvPicPr>
        <p:blipFill>
          <a:blip r:embed="rId3">
            <a:alphaModFix/>
          </a:blip>
          <a:stretch>
            <a:fillRect/>
          </a:stretch>
        </p:blipFill>
        <p:spPr>
          <a:xfrm>
            <a:off x="3422727" y="2207448"/>
            <a:ext cx="5402166" cy="4051642"/>
          </a:xfrm>
          <a:prstGeom prst="rect">
            <a:avLst/>
          </a:prstGeom>
          <a:noFill/>
          <a:ln>
            <a:noFill/>
          </a:ln>
        </p:spPr>
      </p:pic>
      <p:grpSp>
        <p:nvGrpSpPr>
          <p:cNvPr id="2" name="Group 1">
            <a:extLst>
              <a:ext uri="{FF2B5EF4-FFF2-40B4-BE49-F238E27FC236}">
                <a16:creationId xmlns:a16="http://schemas.microsoft.com/office/drawing/2014/main" id="{D969BE8F-884B-5F77-2BD9-87701D3B51ED}"/>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C2E38538-9AFC-3B94-DFE0-18F86DAE1EB0}"/>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2CB3AE46-A453-9E18-0BB4-0BDD4E9C4C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2">
            <a:extLst>
              <a:ext uri="{FF2B5EF4-FFF2-40B4-BE49-F238E27FC236}">
                <a16:creationId xmlns:a16="http://schemas.microsoft.com/office/drawing/2014/main" id="{EA7A0FBE-035A-7C9B-9B13-2B0FF01BD39B}"/>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These steps can be grouped into compression.</a:t>
            </a:r>
          </a:p>
        </p:txBody>
      </p:sp>
      <p:sp>
        <p:nvSpPr>
          <p:cNvPr id="6" name="TextBox 5">
            <a:extLst>
              <a:ext uri="{FF2B5EF4-FFF2-40B4-BE49-F238E27FC236}">
                <a16:creationId xmlns:a16="http://schemas.microsoft.com/office/drawing/2014/main" id="{4219B5EA-60A0-E305-9381-2F2D862FB8A7}"/>
              </a:ext>
            </a:extLst>
          </p:cNvPr>
          <p:cNvSpPr txBox="1"/>
          <p:nvPr/>
        </p:nvSpPr>
        <p:spPr>
          <a:xfrm>
            <a:off x="4517765" y="6259090"/>
            <a:ext cx="3212089"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b="1" dirty="0"/>
              <a:t>Original image</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99"/>
          <p:cNvPicPr preferRelativeResize="0"/>
          <p:nvPr/>
        </p:nvPicPr>
        <p:blipFill>
          <a:blip r:embed="rId3">
            <a:alphaModFix/>
          </a:blip>
          <a:stretch>
            <a:fillRect/>
          </a:stretch>
        </p:blipFill>
        <p:spPr>
          <a:xfrm>
            <a:off x="222832" y="3113925"/>
            <a:ext cx="11411379" cy="2766176"/>
          </a:xfrm>
          <a:prstGeom prst="rect">
            <a:avLst/>
          </a:prstGeom>
          <a:noFill/>
          <a:ln>
            <a:noFill/>
          </a:ln>
        </p:spPr>
      </p:pic>
      <p:sp>
        <p:nvSpPr>
          <p:cNvPr id="2" name="Content Placeholder 2">
            <a:extLst>
              <a:ext uri="{FF2B5EF4-FFF2-40B4-BE49-F238E27FC236}">
                <a16:creationId xmlns:a16="http://schemas.microsoft.com/office/drawing/2014/main" id="{690DBC26-B7BB-7C58-16B4-32640B2782C2}"/>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Compression.</a:t>
            </a:r>
          </a:p>
        </p:txBody>
      </p:sp>
      <p:grpSp>
        <p:nvGrpSpPr>
          <p:cNvPr id="5" name="Group 4">
            <a:extLst>
              <a:ext uri="{FF2B5EF4-FFF2-40B4-BE49-F238E27FC236}">
                <a16:creationId xmlns:a16="http://schemas.microsoft.com/office/drawing/2014/main" id="{923DD7FB-A86D-BDD2-4E41-01E27D56008C}"/>
              </a:ext>
            </a:extLst>
          </p:cNvPr>
          <p:cNvGrpSpPr/>
          <p:nvPr/>
        </p:nvGrpSpPr>
        <p:grpSpPr>
          <a:xfrm>
            <a:off x="590592" y="190499"/>
            <a:ext cx="11043619" cy="993549"/>
            <a:chOff x="590592" y="190499"/>
            <a:chExt cx="11043619" cy="993549"/>
          </a:xfrm>
        </p:grpSpPr>
        <p:sp>
          <p:nvSpPr>
            <p:cNvPr id="6" name="Title 4">
              <a:extLst>
                <a:ext uri="{FF2B5EF4-FFF2-40B4-BE49-F238E27FC236}">
                  <a16:creationId xmlns:a16="http://schemas.microsoft.com/office/drawing/2014/main" id="{DF9B91B6-A17C-B8BB-680C-9EE557838AF6}"/>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7" name="Picture 6">
              <a:extLst>
                <a:ext uri="{FF2B5EF4-FFF2-40B4-BE49-F238E27FC236}">
                  <a16:creationId xmlns:a16="http://schemas.microsoft.com/office/drawing/2014/main" id="{1DF86B4B-F501-13B5-4431-B20E2F2668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4B39B6DE-E656-0B4A-401F-B4AF35E8D432}"/>
              </a:ext>
            </a:extLst>
          </p:cNvPr>
          <p:cNvSpPr txBox="1"/>
          <p:nvPr/>
        </p:nvSpPr>
        <p:spPr>
          <a:xfrm>
            <a:off x="4489955" y="2754643"/>
            <a:ext cx="3212089"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b="1" dirty="0"/>
              <a:t>YUV Decomposition</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65C40E5-F21B-4253-A77E-DB061CF0E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65" y="3150649"/>
            <a:ext cx="11397443" cy="2828630"/>
          </a:xfrm>
          <a:prstGeom prst="rect">
            <a:avLst/>
          </a:prstGeom>
        </p:spPr>
      </p:pic>
      <p:grpSp>
        <p:nvGrpSpPr>
          <p:cNvPr id="2" name="Group 1">
            <a:extLst>
              <a:ext uri="{FF2B5EF4-FFF2-40B4-BE49-F238E27FC236}">
                <a16:creationId xmlns:a16="http://schemas.microsoft.com/office/drawing/2014/main" id="{B3F465E4-D150-DF30-0385-F6886A6EB69C}"/>
              </a:ext>
            </a:extLst>
          </p:cNvPr>
          <p:cNvGrpSpPr/>
          <p:nvPr/>
        </p:nvGrpSpPr>
        <p:grpSpPr>
          <a:xfrm>
            <a:off x="590592" y="190499"/>
            <a:ext cx="11043619" cy="993549"/>
            <a:chOff x="590592" y="190499"/>
            <a:chExt cx="11043619" cy="993549"/>
          </a:xfrm>
        </p:grpSpPr>
        <p:sp>
          <p:nvSpPr>
            <p:cNvPr id="4" name="Title 4">
              <a:extLst>
                <a:ext uri="{FF2B5EF4-FFF2-40B4-BE49-F238E27FC236}">
                  <a16:creationId xmlns:a16="http://schemas.microsoft.com/office/drawing/2014/main" id="{12686381-7F54-8EDB-3330-28C0C44F1828}"/>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5" name="Picture 4">
              <a:extLst>
                <a:ext uri="{FF2B5EF4-FFF2-40B4-BE49-F238E27FC236}">
                  <a16:creationId xmlns:a16="http://schemas.microsoft.com/office/drawing/2014/main" id="{E9520A79-0ED5-2506-A2AD-DE780BA4E3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ontent Placeholder 2">
            <a:extLst>
              <a:ext uri="{FF2B5EF4-FFF2-40B4-BE49-F238E27FC236}">
                <a16:creationId xmlns:a16="http://schemas.microsoft.com/office/drawing/2014/main" id="{5C79AE43-5E2A-FF14-7E5A-97943143CEB4}"/>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Compression.</a:t>
            </a:r>
          </a:p>
        </p:txBody>
      </p:sp>
      <p:sp>
        <p:nvSpPr>
          <p:cNvPr id="9" name="TextBox 8">
            <a:extLst>
              <a:ext uri="{FF2B5EF4-FFF2-40B4-BE49-F238E27FC236}">
                <a16:creationId xmlns:a16="http://schemas.microsoft.com/office/drawing/2014/main" id="{9889FE34-6BC0-6F54-6AE7-C10C60A26396}"/>
              </a:ext>
            </a:extLst>
          </p:cNvPr>
          <p:cNvSpPr txBox="1"/>
          <p:nvPr/>
        </p:nvSpPr>
        <p:spPr>
          <a:xfrm>
            <a:off x="3855064" y="2754643"/>
            <a:ext cx="4095244" cy="426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E" b="1" dirty="0"/>
              <a:t>YUV Chroma Subsampling</a:t>
            </a:r>
            <a:endParaRPr lang="en-US" dirty="0"/>
          </a:p>
        </p:txBody>
      </p:sp>
    </p:spTree>
    <p:extLst>
      <p:ext uri="{BB962C8B-B14F-4D97-AF65-F5344CB8AC3E}">
        <p14:creationId xmlns:p14="http://schemas.microsoft.com/office/powerpoint/2010/main" val="18594212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00"/>
          <p:cNvPicPr preferRelativeResize="0"/>
          <p:nvPr/>
        </p:nvPicPr>
        <p:blipFill>
          <a:blip r:embed="rId3">
            <a:alphaModFix/>
          </a:blip>
          <a:stretch>
            <a:fillRect/>
          </a:stretch>
        </p:blipFill>
        <p:spPr>
          <a:xfrm>
            <a:off x="2240517" y="2114898"/>
            <a:ext cx="7710966" cy="4337704"/>
          </a:xfrm>
          <a:prstGeom prst="rect">
            <a:avLst/>
          </a:prstGeom>
          <a:noFill/>
          <a:ln>
            <a:noFill/>
          </a:ln>
        </p:spPr>
      </p:pic>
      <p:grpSp>
        <p:nvGrpSpPr>
          <p:cNvPr id="2" name="Group 1">
            <a:extLst>
              <a:ext uri="{FF2B5EF4-FFF2-40B4-BE49-F238E27FC236}">
                <a16:creationId xmlns:a16="http://schemas.microsoft.com/office/drawing/2014/main" id="{4A6326F9-2E75-2CA7-28DE-8B94B1E40D16}"/>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9592CF7C-0855-9CC4-A132-6EDC1750BE2B}"/>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20D4F26C-6439-F16F-C2FB-097577A07F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5DF864F7-297D-E21B-55C0-D7FCDCB42B2F}"/>
              </a:ext>
            </a:extLst>
          </p:cNvPr>
          <p:cNvSpPr txBox="1">
            <a:spLocks/>
          </p:cNvSpPr>
          <p:nvPr/>
        </p:nvSpPr>
        <p:spPr>
          <a:xfrm>
            <a:off x="442990" y="112442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Compression: the conversion from RAW to JPG is based on this subsampling.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9" name="Google Shape;719;p101"/>
          <p:cNvPicPr preferRelativeResize="0"/>
          <p:nvPr/>
        </p:nvPicPr>
        <p:blipFill>
          <a:blip r:embed="rId3">
            <a:alphaModFix/>
          </a:blip>
          <a:stretch>
            <a:fillRect/>
          </a:stretch>
        </p:blipFill>
        <p:spPr>
          <a:xfrm>
            <a:off x="590592" y="2158678"/>
            <a:ext cx="8256932" cy="4115122"/>
          </a:xfrm>
          <a:prstGeom prst="rect">
            <a:avLst/>
          </a:prstGeom>
          <a:noFill/>
          <a:ln>
            <a:noFill/>
          </a:ln>
        </p:spPr>
      </p:pic>
      <p:grpSp>
        <p:nvGrpSpPr>
          <p:cNvPr id="4" name="Group 3">
            <a:extLst>
              <a:ext uri="{FF2B5EF4-FFF2-40B4-BE49-F238E27FC236}">
                <a16:creationId xmlns:a16="http://schemas.microsoft.com/office/drawing/2014/main" id="{77187B63-615F-B660-4EF1-AE8A47478878}"/>
              </a:ext>
            </a:extLst>
          </p:cNvPr>
          <p:cNvGrpSpPr/>
          <p:nvPr/>
        </p:nvGrpSpPr>
        <p:grpSpPr>
          <a:xfrm>
            <a:off x="590592" y="190499"/>
            <a:ext cx="11043619" cy="993549"/>
            <a:chOff x="590592" y="190499"/>
            <a:chExt cx="11043619" cy="993549"/>
          </a:xfrm>
        </p:grpSpPr>
        <p:sp>
          <p:nvSpPr>
            <p:cNvPr id="5" name="Title 4">
              <a:extLst>
                <a:ext uri="{FF2B5EF4-FFF2-40B4-BE49-F238E27FC236}">
                  <a16:creationId xmlns:a16="http://schemas.microsoft.com/office/drawing/2014/main" id="{326A9725-8CF9-3A35-8839-E52872E96E36}"/>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6" name="Picture 5">
              <a:extLst>
                <a:ext uri="{FF2B5EF4-FFF2-40B4-BE49-F238E27FC236}">
                  <a16:creationId xmlns:a16="http://schemas.microsoft.com/office/drawing/2014/main" id="{30C9E453-BE08-F166-F039-AE8448BB5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561EDDC7-437C-3329-820B-A3B90E02A2BE}"/>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Compression.</a:t>
            </a:r>
          </a:p>
        </p:txBody>
      </p:sp>
      <p:sp>
        <p:nvSpPr>
          <p:cNvPr id="3" name="TextBox 2">
            <a:extLst>
              <a:ext uri="{FF2B5EF4-FFF2-40B4-BE49-F238E27FC236}">
                <a16:creationId xmlns:a16="http://schemas.microsoft.com/office/drawing/2014/main" id="{0F55C5BF-BF43-DBB1-9EFF-67ACD6D71FF1}"/>
              </a:ext>
            </a:extLst>
          </p:cNvPr>
          <p:cNvSpPr txBox="1"/>
          <p:nvPr/>
        </p:nvSpPr>
        <p:spPr>
          <a:xfrm>
            <a:off x="8899474" y="5419242"/>
            <a:ext cx="2865051" cy="979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600" dirty="0"/>
              <a:t>Note: search “JPG compression” to understand how chroma subsampling is applied in practice.</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850" y="1949983"/>
            <a:ext cx="9402297" cy="4066188"/>
          </a:xfrm>
          <a:prstGeom prst="rect">
            <a:avLst/>
          </a:prstGeom>
        </p:spPr>
      </p:pic>
      <p:sp>
        <p:nvSpPr>
          <p:cNvPr id="3" name="Title 4">
            <a:extLst>
              <a:ext uri="{FF2B5EF4-FFF2-40B4-BE49-F238E27FC236}">
                <a16:creationId xmlns:a16="http://schemas.microsoft.com/office/drawing/2014/main" id="{B2A66CEE-6596-9D89-4842-FE2F0F15E0F1}"/>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Goliath to David</a:t>
            </a:r>
            <a:br>
              <a:rPr lang="en-US" dirty="0"/>
            </a:br>
            <a:endParaRPr lang="en-ID" dirty="0"/>
          </a:p>
        </p:txBody>
      </p:sp>
      <p:pic>
        <p:nvPicPr>
          <p:cNvPr id="4" name="Picture 2">
            <a:extLst>
              <a:ext uri="{FF2B5EF4-FFF2-40B4-BE49-F238E27FC236}">
                <a16:creationId xmlns:a16="http://schemas.microsoft.com/office/drawing/2014/main" id="{FB5BEF61-EDE3-FF9F-63DB-9514BEC08B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A9D8F79-251F-4574-3B54-755F36DEDBE0}"/>
              </a:ext>
            </a:extLst>
          </p:cNvPr>
          <p:cNvSpPr txBox="1">
            <a:spLocks/>
          </p:cNvSpPr>
          <p:nvPr/>
        </p:nvSpPr>
        <p:spPr>
          <a:xfrm>
            <a:off x="435232" y="976701"/>
            <a:ext cx="11321535" cy="857250"/>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hangingPunct="1"/>
            <a:r>
              <a:rPr lang="en-IE" b="1" dirty="0"/>
              <a:t>How</a:t>
            </a:r>
            <a:r>
              <a:rPr lang="en-IE" dirty="0"/>
              <a:t>: implement dedicated hardware for vision tasks.</a:t>
            </a:r>
          </a:p>
        </p:txBody>
      </p:sp>
      <p:sp>
        <p:nvSpPr>
          <p:cNvPr id="7" name="TextBox 6">
            <a:extLst>
              <a:ext uri="{FF2B5EF4-FFF2-40B4-BE49-F238E27FC236}">
                <a16:creationId xmlns:a16="http://schemas.microsoft.com/office/drawing/2014/main" id="{78DAD0CF-4968-0B3C-2BC8-7E67078C332A}"/>
              </a:ext>
            </a:extLst>
          </p:cNvPr>
          <p:cNvSpPr txBox="1"/>
          <p:nvPr/>
        </p:nvSpPr>
        <p:spPr>
          <a:xfrm>
            <a:off x="590592" y="6085970"/>
            <a:ext cx="10893982" cy="31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E" sz="1600" dirty="0"/>
              <a:t>Note: search for “Intel Myriad X Layout” for further information. </a:t>
            </a:r>
            <a:endParaRPr lang="en-ID" sz="1600" dirty="0"/>
          </a:p>
        </p:txBody>
      </p:sp>
    </p:spTree>
    <p:extLst>
      <p:ext uri="{BB962C8B-B14F-4D97-AF65-F5344CB8AC3E}">
        <p14:creationId xmlns:p14="http://schemas.microsoft.com/office/powerpoint/2010/main" val="183640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p92"/>
          <p:cNvSpPr/>
          <p:nvPr/>
        </p:nvSpPr>
        <p:spPr>
          <a:xfrm>
            <a:off x="415600" y="1796596"/>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Denoise</a:t>
            </a:r>
            <a:endParaRPr sz="1800" dirty="0"/>
          </a:p>
        </p:txBody>
      </p:sp>
      <p:sp>
        <p:nvSpPr>
          <p:cNvPr id="631" name="Google Shape;631;p92"/>
          <p:cNvSpPr/>
          <p:nvPr/>
        </p:nvSpPr>
        <p:spPr>
          <a:xfrm>
            <a:off x="2573500" y="1796596"/>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Shading Correction</a:t>
            </a:r>
            <a:endParaRPr sz="1800" dirty="0"/>
          </a:p>
        </p:txBody>
      </p:sp>
      <p:sp>
        <p:nvSpPr>
          <p:cNvPr id="632" name="Google Shape;632;p92"/>
          <p:cNvSpPr/>
          <p:nvPr/>
        </p:nvSpPr>
        <p:spPr>
          <a:xfrm>
            <a:off x="4731400" y="1796596"/>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RAW Filter</a:t>
            </a:r>
            <a:endParaRPr sz="1800" dirty="0"/>
          </a:p>
        </p:txBody>
      </p:sp>
      <p:sp>
        <p:nvSpPr>
          <p:cNvPr id="633" name="Google Shape;633;p92"/>
          <p:cNvSpPr/>
          <p:nvPr/>
        </p:nvSpPr>
        <p:spPr>
          <a:xfrm>
            <a:off x="735366" y="358856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err="1"/>
              <a:t>Demosaic</a:t>
            </a:r>
            <a:endParaRPr sz="1800" dirty="0"/>
          </a:p>
        </p:txBody>
      </p:sp>
      <p:sp>
        <p:nvSpPr>
          <p:cNvPr id="634" name="Google Shape;634;p92"/>
          <p:cNvSpPr/>
          <p:nvPr/>
        </p:nvSpPr>
        <p:spPr>
          <a:xfrm>
            <a:off x="5069553" y="3025147"/>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Filter</a:t>
            </a:r>
            <a:endParaRPr sz="1800" dirty="0"/>
          </a:p>
        </p:txBody>
      </p:sp>
      <p:sp>
        <p:nvSpPr>
          <p:cNvPr id="635" name="Google Shape;635;p92"/>
          <p:cNvSpPr/>
          <p:nvPr/>
        </p:nvSpPr>
        <p:spPr>
          <a:xfrm>
            <a:off x="2728766" y="4248463"/>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Filter</a:t>
            </a:r>
            <a:endParaRPr sz="1800"/>
          </a:p>
        </p:txBody>
      </p:sp>
      <p:sp>
        <p:nvSpPr>
          <p:cNvPr id="636" name="Google Shape;636;p92"/>
          <p:cNvSpPr/>
          <p:nvPr/>
        </p:nvSpPr>
        <p:spPr>
          <a:xfrm>
            <a:off x="7373066" y="3025163"/>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Chroma Denoise</a:t>
            </a:r>
            <a:endParaRPr sz="1800"/>
          </a:p>
        </p:txBody>
      </p:sp>
      <p:sp>
        <p:nvSpPr>
          <p:cNvPr id="637" name="Google Shape;637;p92"/>
          <p:cNvSpPr/>
          <p:nvPr/>
        </p:nvSpPr>
        <p:spPr>
          <a:xfrm>
            <a:off x="5069553" y="4253714"/>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Denoise</a:t>
            </a:r>
            <a:endParaRPr sz="1800"/>
          </a:p>
        </p:txBody>
      </p:sp>
      <p:sp>
        <p:nvSpPr>
          <p:cNvPr id="638" name="Google Shape;638;p92"/>
          <p:cNvSpPr/>
          <p:nvPr/>
        </p:nvSpPr>
        <p:spPr>
          <a:xfrm>
            <a:off x="7373066" y="4253714"/>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Sharpen</a:t>
            </a:r>
            <a:endParaRPr sz="1800"/>
          </a:p>
        </p:txBody>
      </p:sp>
      <p:sp>
        <p:nvSpPr>
          <p:cNvPr id="639" name="Google Shape;639;p92"/>
          <p:cNvSpPr/>
          <p:nvPr/>
        </p:nvSpPr>
        <p:spPr>
          <a:xfrm>
            <a:off x="9792266" y="3588563"/>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Colour Combine</a:t>
            </a:r>
            <a:endParaRPr sz="1800"/>
          </a:p>
        </p:txBody>
      </p:sp>
      <p:sp>
        <p:nvSpPr>
          <p:cNvPr id="640" name="Google Shape;640;p92"/>
          <p:cNvSpPr/>
          <p:nvPr/>
        </p:nvSpPr>
        <p:spPr>
          <a:xfrm>
            <a:off x="7442000" y="5447096"/>
            <a:ext cx="17968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Look-up Table/Gamma</a:t>
            </a:r>
            <a:endParaRPr sz="1800" dirty="0"/>
          </a:p>
        </p:txBody>
      </p:sp>
      <p:sp>
        <p:nvSpPr>
          <p:cNvPr id="641" name="Google Shape;641;p92"/>
          <p:cNvSpPr/>
          <p:nvPr/>
        </p:nvSpPr>
        <p:spPr>
          <a:xfrm>
            <a:off x="10123233" y="5447096"/>
            <a:ext cx="15120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Scale</a:t>
            </a:r>
            <a:endParaRPr sz="1800"/>
          </a:p>
        </p:txBody>
      </p:sp>
      <p:sp>
        <p:nvSpPr>
          <p:cNvPr id="642" name="Google Shape;642;p92"/>
          <p:cNvSpPr/>
          <p:nvPr/>
        </p:nvSpPr>
        <p:spPr>
          <a:xfrm>
            <a:off x="2728766" y="3022514"/>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Generate</a:t>
            </a:r>
            <a:endParaRPr sz="1800" dirty="0"/>
          </a:p>
        </p:txBody>
      </p:sp>
      <p:cxnSp>
        <p:nvCxnSpPr>
          <p:cNvPr id="643" name="Google Shape;643;p92"/>
          <p:cNvCxnSpPr>
            <a:cxnSpLocks/>
            <a:stCxn id="630" idx="3"/>
            <a:endCxn id="631" idx="1"/>
          </p:cNvCxnSpPr>
          <p:nvPr/>
        </p:nvCxnSpPr>
        <p:spPr>
          <a:xfrm>
            <a:off x="1927600" y="2052196"/>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4" name="Google Shape;644;p92"/>
          <p:cNvCxnSpPr>
            <a:cxnSpLocks/>
            <a:stCxn id="631" idx="3"/>
            <a:endCxn id="632" idx="1"/>
          </p:cNvCxnSpPr>
          <p:nvPr/>
        </p:nvCxnSpPr>
        <p:spPr>
          <a:xfrm>
            <a:off x="4085500" y="2052196"/>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5" name="Google Shape;645;p92"/>
          <p:cNvCxnSpPr>
            <a:stCxn id="632" idx="3"/>
            <a:endCxn id="633" idx="1"/>
          </p:cNvCxnSpPr>
          <p:nvPr/>
        </p:nvCxnSpPr>
        <p:spPr>
          <a:xfrm flipH="1">
            <a:off x="735400" y="2052196"/>
            <a:ext cx="5508000" cy="1792000"/>
          </a:xfrm>
          <a:prstGeom prst="bentConnector5">
            <a:avLst>
              <a:gd name="adj1" fmla="val -5764"/>
              <a:gd name="adj2" fmla="val 36842"/>
              <a:gd name="adj3" fmla="val 105765"/>
            </a:avLst>
          </a:prstGeom>
          <a:noFill/>
          <a:ln w="9525" cap="flat" cmpd="sng">
            <a:solidFill>
              <a:schemeClr val="dk2"/>
            </a:solidFill>
            <a:prstDash val="solid"/>
            <a:round/>
            <a:headEnd type="none" w="med" len="med"/>
            <a:tailEnd type="none" w="med" len="med"/>
          </a:ln>
        </p:spPr>
      </p:cxnSp>
      <p:cxnSp>
        <p:nvCxnSpPr>
          <p:cNvPr id="646" name="Google Shape;646;p92"/>
          <p:cNvCxnSpPr>
            <a:stCxn id="633" idx="3"/>
            <a:endCxn id="642" idx="1"/>
          </p:cNvCxnSpPr>
          <p:nvPr/>
        </p:nvCxnSpPr>
        <p:spPr>
          <a:xfrm rot="10800000" flipH="1">
            <a:off x="2247366" y="3278163"/>
            <a:ext cx="481600" cy="566000"/>
          </a:xfrm>
          <a:prstGeom prst="straightConnector1">
            <a:avLst/>
          </a:prstGeom>
          <a:noFill/>
          <a:ln w="9525" cap="flat" cmpd="sng">
            <a:solidFill>
              <a:schemeClr val="dk2"/>
            </a:solidFill>
            <a:prstDash val="solid"/>
            <a:round/>
            <a:headEnd type="none" w="med" len="med"/>
            <a:tailEnd type="triangle" w="med" len="med"/>
          </a:ln>
        </p:spPr>
      </p:cxnSp>
      <p:cxnSp>
        <p:nvCxnSpPr>
          <p:cNvPr id="647" name="Google Shape;647;p92"/>
          <p:cNvCxnSpPr>
            <a:stCxn id="633" idx="3"/>
            <a:endCxn id="635" idx="1"/>
          </p:cNvCxnSpPr>
          <p:nvPr/>
        </p:nvCxnSpPr>
        <p:spPr>
          <a:xfrm>
            <a:off x="2247366" y="3844163"/>
            <a:ext cx="481600" cy="660000"/>
          </a:xfrm>
          <a:prstGeom prst="straightConnector1">
            <a:avLst/>
          </a:prstGeom>
          <a:noFill/>
          <a:ln w="9525" cap="flat" cmpd="sng">
            <a:solidFill>
              <a:schemeClr val="dk2"/>
            </a:solidFill>
            <a:prstDash val="solid"/>
            <a:round/>
            <a:headEnd type="none" w="med" len="med"/>
            <a:tailEnd type="triangle" w="med" len="med"/>
          </a:ln>
        </p:spPr>
      </p:cxnSp>
      <p:cxnSp>
        <p:nvCxnSpPr>
          <p:cNvPr id="648" name="Google Shape;648;p92"/>
          <p:cNvCxnSpPr>
            <a:stCxn id="642" idx="3"/>
            <a:endCxn id="634" idx="1"/>
          </p:cNvCxnSpPr>
          <p:nvPr/>
        </p:nvCxnSpPr>
        <p:spPr>
          <a:xfrm>
            <a:off x="4240766" y="3278114"/>
            <a:ext cx="828800" cy="2800"/>
          </a:xfrm>
          <a:prstGeom prst="straightConnector1">
            <a:avLst/>
          </a:prstGeom>
          <a:noFill/>
          <a:ln w="9525" cap="flat" cmpd="sng">
            <a:solidFill>
              <a:schemeClr val="dk2"/>
            </a:solidFill>
            <a:prstDash val="solid"/>
            <a:round/>
            <a:headEnd type="none" w="med" len="med"/>
            <a:tailEnd type="triangle" w="med" len="med"/>
          </a:ln>
        </p:spPr>
      </p:cxnSp>
      <p:cxnSp>
        <p:nvCxnSpPr>
          <p:cNvPr id="649" name="Google Shape;649;p92"/>
          <p:cNvCxnSpPr>
            <a:stCxn id="635" idx="3"/>
            <a:endCxn id="637" idx="1"/>
          </p:cNvCxnSpPr>
          <p:nvPr/>
        </p:nvCxnSpPr>
        <p:spPr>
          <a:xfrm>
            <a:off x="4240766" y="4504063"/>
            <a:ext cx="828800" cy="52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92"/>
          <p:cNvCxnSpPr>
            <a:stCxn id="634" idx="3"/>
            <a:endCxn id="636" idx="1"/>
          </p:cNvCxnSpPr>
          <p:nvPr/>
        </p:nvCxnSpPr>
        <p:spPr>
          <a:xfrm>
            <a:off x="6581553" y="3280747"/>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92"/>
          <p:cNvCxnSpPr>
            <a:stCxn id="637" idx="3"/>
            <a:endCxn id="638" idx="1"/>
          </p:cNvCxnSpPr>
          <p:nvPr/>
        </p:nvCxnSpPr>
        <p:spPr>
          <a:xfrm>
            <a:off x="6581553" y="4509314"/>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2" name="Google Shape;652;p92"/>
          <p:cNvCxnSpPr>
            <a:stCxn id="636" idx="3"/>
            <a:endCxn id="639" idx="1"/>
          </p:cNvCxnSpPr>
          <p:nvPr/>
        </p:nvCxnSpPr>
        <p:spPr>
          <a:xfrm>
            <a:off x="8885066" y="3280763"/>
            <a:ext cx="907200" cy="5636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92"/>
          <p:cNvCxnSpPr>
            <a:stCxn id="638" idx="3"/>
            <a:endCxn id="639" idx="1"/>
          </p:cNvCxnSpPr>
          <p:nvPr/>
        </p:nvCxnSpPr>
        <p:spPr>
          <a:xfrm rot="10800000" flipH="1">
            <a:off x="8885066" y="3844114"/>
            <a:ext cx="907200" cy="6652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92"/>
          <p:cNvCxnSpPr>
            <a:stCxn id="640" idx="3"/>
            <a:endCxn id="641" idx="1"/>
          </p:cNvCxnSpPr>
          <p:nvPr/>
        </p:nvCxnSpPr>
        <p:spPr>
          <a:xfrm>
            <a:off x="9238800" y="5702696"/>
            <a:ext cx="884400" cy="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92"/>
          <p:cNvCxnSpPr>
            <a:stCxn id="639" idx="3"/>
            <a:endCxn id="640" idx="1"/>
          </p:cNvCxnSpPr>
          <p:nvPr/>
        </p:nvCxnSpPr>
        <p:spPr>
          <a:xfrm flipH="1">
            <a:off x="7441866" y="3844163"/>
            <a:ext cx="3862400" cy="1858400"/>
          </a:xfrm>
          <a:prstGeom prst="bentConnector5">
            <a:avLst>
              <a:gd name="adj1" fmla="val -8220"/>
              <a:gd name="adj2" fmla="val 68511"/>
              <a:gd name="adj3" fmla="val 108217"/>
            </a:avLst>
          </a:prstGeom>
          <a:noFill/>
          <a:ln w="9525" cap="flat" cmpd="sng">
            <a:solidFill>
              <a:schemeClr val="dk2"/>
            </a:solidFill>
            <a:prstDash val="solid"/>
            <a:round/>
            <a:headEnd type="none" w="med" len="med"/>
            <a:tailEnd type="none" w="med" len="med"/>
          </a:ln>
        </p:spPr>
      </p:cxnSp>
      <p:grpSp>
        <p:nvGrpSpPr>
          <p:cNvPr id="2" name="Group 1">
            <a:extLst>
              <a:ext uri="{FF2B5EF4-FFF2-40B4-BE49-F238E27FC236}">
                <a16:creationId xmlns:a16="http://schemas.microsoft.com/office/drawing/2014/main" id="{71A6A364-C086-6E0D-17DF-4EDD974B68B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5D8C51A0-C482-C19A-30C9-8B7A2F4C6DB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CEDD173B-986B-1938-4535-78CFE7ECA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FC4E8272-762C-8616-0E61-AA1A1C35C23D}"/>
              </a:ext>
            </a:extLst>
          </p:cNvPr>
          <p:cNvSpPr txBox="1">
            <a:spLocks/>
          </p:cNvSpPr>
          <p:nvPr/>
        </p:nvSpPr>
        <p:spPr>
          <a:xfrm>
            <a:off x="454865" y="8601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p:txBody>
      </p:sp>
      <p:sp>
        <p:nvSpPr>
          <p:cNvPr id="5" name="Rectangle 4">
            <a:extLst>
              <a:ext uri="{FF2B5EF4-FFF2-40B4-BE49-F238E27FC236}">
                <a16:creationId xmlns:a16="http://schemas.microsoft.com/office/drawing/2014/main" id="{EEA5C4B7-A592-0455-542F-48D800EAEC32}"/>
              </a:ext>
            </a:extLst>
          </p:cNvPr>
          <p:cNvSpPr/>
          <p:nvPr/>
        </p:nvSpPr>
        <p:spPr>
          <a:xfrm>
            <a:off x="7331683" y="5235219"/>
            <a:ext cx="2027393" cy="876696"/>
          </a:xfrm>
          <a:prstGeom prst="rect">
            <a:avLst/>
          </a:prstGeom>
          <a:noFill/>
          <a:ln w="28575" cap="flat">
            <a:solidFill>
              <a:srgbClr val="FF0000"/>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571441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2" name="Google Shape;772;p109"/>
          <p:cNvPicPr preferRelativeResize="0"/>
          <p:nvPr/>
        </p:nvPicPr>
        <p:blipFill>
          <a:blip r:embed="rId3">
            <a:alphaModFix/>
          </a:blip>
          <a:stretch>
            <a:fillRect/>
          </a:stretch>
        </p:blipFill>
        <p:spPr>
          <a:xfrm>
            <a:off x="213610" y="2230100"/>
            <a:ext cx="3692901" cy="4034533"/>
          </a:xfrm>
          <a:prstGeom prst="rect">
            <a:avLst/>
          </a:prstGeom>
          <a:noFill/>
          <a:ln>
            <a:noFill/>
          </a:ln>
        </p:spPr>
      </p:pic>
      <p:pic>
        <p:nvPicPr>
          <p:cNvPr id="773" name="Google Shape;773;p109"/>
          <p:cNvPicPr preferRelativeResize="0"/>
          <p:nvPr/>
        </p:nvPicPr>
        <p:blipFill>
          <a:blip r:embed="rId4">
            <a:alphaModFix/>
          </a:blip>
          <a:stretch>
            <a:fillRect/>
          </a:stretch>
        </p:blipFill>
        <p:spPr>
          <a:xfrm>
            <a:off x="4370471" y="2230100"/>
            <a:ext cx="7342104" cy="4034533"/>
          </a:xfrm>
          <a:prstGeom prst="rect">
            <a:avLst/>
          </a:prstGeom>
          <a:noFill/>
          <a:ln>
            <a:noFill/>
          </a:ln>
        </p:spPr>
      </p:pic>
      <p:grpSp>
        <p:nvGrpSpPr>
          <p:cNvPr id="2" name="Group 1">
            <a:extLst>
              <a:ext uri="{FF2B5EF4-FFF2-40B4-BE49-F238E27FC236}">
                <a16:creationId xmlns:a16="http://schemas.microsoft.com/office/drawing/2014/main" id="{00E08C46-23EF-FAC8-6F17-6B59739C54D5}"/>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AE692DCE-2290-2887-1149-8247AA330EC2}"/>
                </a:ext>
              </a:extLst>
            </p:cNvPr>
            <p:cNvSpPr txBox="1">
              <a:spLocks/>
            </p:cNvSpPr>
            <p:nvPr/>
          </p:nvSpPr>
          <p:spPr>
            <a:xfrm>
              <a:off x="590592" y="231549"/>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5C3A21FE-C16E-AD84-FA42-0E5D6869E8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7468420F-88C6-F351-5986-FFF1CF27A5ED}"/>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Lookup Table.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46D3D10-D6FD-A121-ED06-94C572FBA889}"/>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Lookup Table.</a:t>
            </a:r>
          </a:p>
        </p:txBody>
      </p:sp>
      <p:pic>
        <p:nvPicPr>
          <p:cNvPr id="2" name="Picture 1" descr="A beach with palm trees and blue water&#10;&#10;Description automatically generated with low confidence">
            <a:extLst>
              <a:ext uri="{FF2B5EF4-FFF2-40B4-BE49-F238E27FC236}">
                <a16:creationId xmlns:a16="http://schemas.microsoft.com/office/drawing/2014/main" id="{44915B74-2422-A385-25BD-8AC4F0CD5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967" y="2464173"/>
            <a:ext cx="5102057" cy="3752705"/>
          </a:xfrm>
          <a:prstGeom prst="rect">
            <a:avLst/>
          </a:prstGeom>
        </p:spPr>
      </p:pic>
      <p:pic>
        <p:nvPicPr>
          <p:cNvPr id="6" name="Picture 5" descr="A group of palm trees on a beach&#10;&#10;Description automatically generated with medium confidence">
            <a:extLst>
              <a:ext uri="{FF2B5EF4-FFF2-40B4-BE49-F238E27FC236}">
                <a16:creationId xmlns:a16="http://schemas.microsoft.com/office/drawing/2014/main" id="{67EE2492-3003-4BB0-9024-C667438B4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01" y="2464174"/>
            <a:ext cx="5102057" cy="3752705"/>
          </a:xfrm>
          <a:prstGeom prst="rect">
            <a:avLst/>
          </a:prstGeom>
        </p:spPr>
      </p:pic>
      <p:grpSp>
        <p:nvGrpSpPr>
          <p:cNvPr id="3" name="Group 2">
            <a:extLst>
              <a:ext uri="{FF2B5EF4-FFF2-40B4-BE49-F238E27FC236}">
                <a16:creationId xmlns:a16="http://schemas.microsoft.com/office/drawing/2014/main" id="{09C49A17-B878-E5E7-228F-660524E8D31A}"/>
              </a:ext>
            </a:extLst>
          </p:cNvPr>
          <p:cNvGrpSpPr/>
          <p:nvPr/>
        </p:nvGrpSpPr>
        <p:grpSpPr>
          <a:xfrm>
            <a:off x="590592" y="190499"/>
            <a:ext cx="11043619" cy="993549"/>
            <a:chOff x="590592" y="190499"/>
            <a:chExt cx="11043619" cy="993549"/>
          </a:xfrm>
        </p:grpSpPr>
        <p:sp>
          <p:nvSpPr>
            <p:cNvPr id="5" name="Title 4">
              <a:extLst>
                <a:ext uri="{FF2B5EF4-FFF2-40B4-BE49-F238E27FC236}">
                  <a16:creationId xmlns:a16="http://schemas.microsoft.com/office/drawing/2014/main" id="{27D2B064-76F6-7F0E-9C4D-B11512B009B9}"/>
                </a:ext>
              </a:extLst>
            </p:cNvPr>
            <p:cNvSpPr txBox="1">
              <a:spLocks/>
            </p:cNvSpPr>
            <p:nvPr/>
          </p:nvSpPr>
          <p:spPr>
            <a:xfrm>
              <a:off x="590592" y="231549"/>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7" name="Picture 6">
              <a:extLst>
                <a:ext uri="{FF2B5EF4-FFF2-40B4-BE49-F238E27FC236}">
                  <a16:creationId xmlns:a16="http://schemas.microsoft.com/office/drawing/2014/main" id="{B6EAFEF4-591E-2297-192F-36959B2FAB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999A72C9-1F18-45DA-95F2-DDA803952D53}"/>
              </a:ext>
            </a:extLst>
          </p:cNvPr>
          <p:cNvSpPr>
            <a:spLocks noGrp="1"/>
          </p:cNvSpPr>
          <p:nvPr>
            <p:ph type="sldNum" idx="12"/>
          </p:nvPr>
        </p:nvSpPr>
        <p:spPr>
          <a:xfrm>
            <a:off x="2559029" y="2464174"/>
            <a:ext cx="1140999" cy="524800"/>
          </a:xfrm>
        </p:spPr>
        <p:txBody>
          <a:bodyPr/>
          <a:lstStyle/>
          <a:p>
            <a:pPr algn="r">
              <a:spcBef>
                <a:spcPts val="0"/>
              </a:spcBef>
            </a:pPr>
            <a:r>
              <a:rPr lang="en-GB" dirty="0"/>
              <a:t>Before</a:t>
            </a:r>
          </a:p>
        </p:txBody>
      </p:sp>
      <p:sp>
        <p:nvSpPr>
          <p:cNvPr id="9" name="Slide Number Placeholder 3">
            <a:extLst>
              <a:ext uri="{FF2B5EF4-FFF2-40B4-BE49-F238E27FC236}">
                <a16:creationId xmlns:a16="http://schemas.microsoft.com/office/drawing/2014/main" id="{31BAE606-0937-BF55-8ACC-C68EFBD34C52}"/>
              </a:ext>
            </a:extLst>
          </p:cNvPr>
          <p:cNvSpPr txBox="1">
            <a:spLocks/>
          </p:cNvSpPr>
          <p:nvPr/>
        </p:nvSpPr>
        <p:spPr>
          <a:xfrm>
            <a:off x="8335497" y="2441433"/>
            <a:ext cx="1140999" cy="524800"/>
          </a:xfrm>
          <a:prstGeom prst="rect">
            <a:avLst/>
          </a:prstGeom>
        </p:spPr>
        <p:txBody>
          <a:bodyPr spcFirstLastPara="1" wrap="square" lIns="91425" tIns="91425" rIns="91425" bIns="91425" anchor="ctr"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lvl="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lvl="1"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lvl="2"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lvl="3"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lvl="4"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lvl="5"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lvl="6"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lvl="7"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lvl="8"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a:spcBef>
                <a:spcPts val="0"/>
              </a:spcBef>
            </a:pPr>
            <a:r>
              <a:rPr lang="en-GB" dirty="0"/>
              <a:t>After</a:t>
            </a:r>
          </a:p>
        </p:txBody>
      </p:sp>
    </p:spTree>
    <p:extLst>
      <p:ext uri="{BB962C8B-B14F-4D97-AF65-F5344CB8AC3E}">
        <p14:creationId xmlns:p14="http://schemas.microsoft.com/office/powerpoint/2010/main" val="13838752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p92"/>
          <p:cNvSpPr/>
          <p:nvPr/>
        </p:nvSpPr>
        <p:spPr>
          <a:xfrm>
            <a:off x="415600" y="1717449"/>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Denoise</a:t>
            </a:r>
            <a:endParaRPr sz="1800" dirty="0"/>
          </a:p>
        </p:txBody>
      </p:sp>
      <p:sp>
        <p:nvSpPr>
          <p:cNvPr id="631" name="Google Shape;631;p92"/>
          <p:cNvSpPr/>
          <p:nvPr/>
        </p:nvSpPr>
        <p:spPr>
          <a:xfrm>
            <a:off x="2573500" y="1717449"/>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Shading Correction</a:t>
            </a:r>
            <a:endParaRPr sz="1800" dirty="0"/>
          </a:p>
        </p:txBody>
      </p:sp>
      <p:sp>
        <p:nvSpPr>
          <p:cNvPr id="632" name="Google Shape;632;p92"/>
          <p:cNvSpPr/>
          <p:nvPr/>
        </p:nvSpPr>
        <p:spPr>
          <a:xfrm>
            <a:off x="4731400" y="1717449"/>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RAW Filter</a:t>
            </a:r>
            <a:endParaRPr sz="1800" dirty="0"/>
          </a:p>
        </p:txBody>
      </p:sp>
      <p:sp>
        <p:nvSpPr>
          <p:cNvPr id="633" name="Google Shape;633;p92"/>
          <p:cNvSpPr/>
          <p:nvPr/>
        </p:nvSpPr>
        <p:spPr>
          <a:xfrm>
            <a:off x="735366" y="3509416"/>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err="1"/>
              <a:t>Demosaic</a:t>
            </a:r>
            <a:endParaRPr sz="1800" dirty="0"/>
          </a:p>
        </p:txBody>
      </p:sp>
      <p:sp>
        <p:nvSpPr>
          <p:cNvPr id="634" name="Google Shape;634;p92"/>
          <p:cNvSpPr/>
          <p:nvPr/>
        </p:nvSpPr>
        <p:spPr>
          <a:xfrm>
            <a:off x="5069553" y="2946000"/>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Filter</a:t>
            </a:r>
            <a:endParaRPr sz="1800" dirty="0"/>
          </a:p>
        </p:txBody>
      </p:sp>
      <p:sp>
        <p:nvSpPr>
          <p:cNvPr id="635" name="Google Shape;635;p92"/>
          <p:cNvSpPr/>
          <p:nvPr/>
        </p:nvSpPr>
        <p:spPr>
          <a:xfrm>
            <a:off x="2728766" y="4169316"/>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Filter</a:t>
            </a:r>
            <a:endParaRPr sz="1800"/>
          </a:p>
        </p:txBody>
      </p:sp>
      <p:sp>
        <p:nvSpPr>
          <p:cNvPr id="636" name="Google Shape;636;p92"/>
          <p:cNvSpPr/>
          <p:nvPr/>
        </p:nvSpPr>
        <p:spPr>
          <a:xfrm>
            <a:off x="7373066" y="2946016"/>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Chroma Denoise</a:t>
            </a:r>
            <a:endParaRPr sz="1800"/>
          </a:p>
        </p:txBody>
      </p:sp>
      <p:sp>
        <p:nvSpPr>
          <p:cNvPr id="637" name="Google Shape;637;p92"/>
          <p:cNvSpPr/>
          <p:nvPr/>
        </p:nvSpPr>
        <p:spPr>
          <a:xfrm>
            <a:off x="5069553" y="4174567"/>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Luma Denoise</a:t>
            </a:r>
            <a:endParaRPr sz="1800"/>
          </a:p>
        </p:txBody>
      </p:sp>
      <p:sp>
        <p:nvSpPr>
          <p:cNvPr id="638" name="Google Shape;638;p92"/>
          <p:cNvSpPr/>
          <p:nvPr/>
        </p:nvSpPr>
        <p:spPr>
          <a:xfrm>
            <a:off x="7373066" y="4174567"/>
            <a:ext cx="1512000" cy="511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Sharpen</a:t>
            </a:r>
            <a:endParaRPr sz="1800"/>
          </a:p>
        </p:txBody>
      </p:sp>
      <p:sp>
        <p:nvSpPr>
          <p:cNvPr id="639" name="Google Shape;639;p92"/>
          <p:cNvSpPr/>
          <p:nvPr/>
        </p:nvSpPr>
        <p:spPr>
          <a:xfrm>
            <a:off x="9792266" y="3509416"/>
            <a:ext cx="1512000" cy="5112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Colour Combine</a:t>
            </a:r>
            <a:endParaRPr sz="1800"/>
          </a:p>
        </p:txBody>
      </p:sp>
      <p:sp>
        <p:nvSpPr>
          <p:cNvPr id="640" name="Google Shape;640;p92"/>
          <p:cNvSpPr/>
          <p:nvPr/>
        </p:nvSpPr>
        <p:spPr>
          <a:xfrm>
            <a:off x="7442000" y="5367949"/>
            <a:ext cx="17968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Look-up Table/Gamma</a:t>
            </a:r>
            <a:endParaRPr sz="1800" dirty="0"/>
          </a:p>
        </p:txBody>
      </p:sp>
      <p:sp>
        <p:nvSpPr>
          <p:cNvPr id="641" name="Google Shape;641;p92"/>
          <p:cNvSpPr/>
          <p:nvPr/>
        </p:nvSpPr>
        <p:spPr>
          <a:xfrm>
            <a:off x="10123233" y="5367949"/>
            <a:ext cx="1512000" cy="511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a:t>Scale</a:t>
            </a:r>
            <a:endParaRPr sz="1800"/>
          </a:p>
        </p:txBody>
      </p:sp>
      <p:sp>
        <p:nvSpPr>
          <p:cNvPr id="642" name="Google Shape;642;p92"/>
          <p:cNvSpPr/>
          <p:nvPr/>
        </p:nvSpPr>
        <p:spPr>
          <a:xfrm>
            <a:off x="2728766" y="2943367"/>
            <a:ext cx="1512000" cy="5112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r>
              <a:rPr lang="en-GB" sz="1800" dirty="0"/>
              <a:t>Chroma Generate</a:t>
            </a:r>
            <a:endParaRPr sz="1800" dirty="0"/>
          </a:p>
        </p:txBody>
      </p:sp>
      <p:cxnSp>
        <p:nvCxnSpPr>
          <p:cNvPr id="643" name="Google Shape;643;p92"/>
          <p:cNvCxnSpPr>
            <a:cxnSpLocks/>
            <a:stCxn id="630" idx="3"/>
            <a:endCxn id="631" idx="1"/>
          </p:cNvCxnSpPr>
          <p:nvPr/>
        </p:nvCxnSpPr>
        <p:spPr>
          <a:xfrm>
            <a:off x="1927600" y="1973049"/>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4" name="Google Shape;644;p92"/>
          <p:cNvCxnSpPr>
            <a:cxnSpLocks/>
            <a:stCxn id="631" idx="3"/>
            <a:endCxn id="632" idx="1"/>
          </p:cNvCxnSpPr>
          <p:nvPr/>
        </p:nvCxnSpPr>
        <p:spPr>
          <a:xfrm>
            <a:off x="4085500" y="1973049"/>
            <a:ext cx="646000" cy="0"/>
          </a:xfrm>
          <a:prstGeom prst="straightConnector1">
            <a:avLst/>
          </a:prstGeom>
          <a:noFill/>
          <a:ln w="9525" cap="flat" cmpd="sng">
            <a:solidFill>
              <a:schemeClr val="dk2"/>
            </a:solidFill>
            <a:prstDash val="solid"/>
            <a:round/>
            <a:headEnd type="none" w="med" len="med"/>
            <a:tailEnd type="triangle" w="med" len="med"/>
          </a:ln>
        </p:spPr>
      </p:cxnSp>
      <p:cxnSp>
        <p:nvCxnSpPr>
          <p:cNvPr id="645" name="Google Shape;645;p92"/>
          <p:cNvCxnSpPr>
            <a:stCxn id="632" idx="3"/>
            <a:endCxn id="633" idx="1"/>
          </p:cNvCxnSpPr>
          <p:nvPr/>
        </p:nvCxnSpPr>
        <p:spPr>
          <a:xfrm flipH="1">
            <a:off x="735400" y="1973049"/>
            <a:ext cx="5508000" cy="1792000"/>
          </a:xfrm>
          <a:prstGeom prst="bentConnector5">
            <a:avLst>
              <a:gd name="adj1" fmla="val -5764"/>
              <a:gd name="adj2" fmla="val 36842"/>
              <a:gd name="adj3" fmla="val 105765"/>
            </a:avLst>
          </a:prstGeom>
          <a:noFill/>
          <a:ln w="9525" cap="flat" cmpd="sng">
            <a:solidFill>
              <a:schemeClr val="dk2"/>
            </a:solidFill>
            <a:prstDash val="solid"/>
            <a:round/>
            <a:headEnd type="none" w="med" len="med"/>
            <a:tailEnd type="none" w="med" len="med"/>
          </a:ln>
        </p:spPr>
      </p:cxnSp>
      <p:cxnSp>
        <p:nvCxnSpPr>
          <p:cNvPr id="646" name="Google Shape;646;p92"/>
          <p:cNvCxnSpPr>
            <a:stCxn id="633" idx="3"/>
            <a:endCxn id="642" idx="1"/>
          </p:cNvCxnSpPr>
          <p:nvPr/>
        </p:nvCxnSpPr>
        <p:spPr>
          <a:xfrm rot="10800000" flipH="1">
            <a:off x="2247366" y="3199016"/>
            <a:ext cx="481600" cy="566000"/>
          </a:xfrm>
          <a:prstGeom prst="straightConnector1">
            <a:avLst/>
          </a:prstGeom>
          <a:noFill/>
          <a:ln w="9525" cap="flat" cmpd="sng">
            <a:solidFill>
              <a:schemeClr val="dk2"/>
            </a:solidFill>
            <a:prstDash val="solid"/>
            <a:round/>
            <a:headEnd type="none" w="med" len="med"/>
            <a:tailEnd type="triangle" w="med" len="med"/>
          </a:ln>
        </p:spPr>
      </p:cxnSp>
      <p:cxnSp>
        <p:nvCxnSpPr>
          <p:cNvPr id="647" name="Google Shape;647;p92"/>
          <p:cNvCxnSpPr>
            <a:stCxn id="633" idx="3"/>
            <a:endCxn id="635" idx="1"/>
          </p:cNvCxnSpPr>
          <p:nvPr/>
        </p:nvCxnSpPr>
        <p:spPr>
          <a:xfrm>
            <a:off x="2247366" y="3765016"/>
            <a:ext cx="481600" cy="660000"/>
          </a:xfrm>
          <a:prstGeom prst="straightConnector1">
            <a:avLst/>
          </a:prstGeom>
          <a:noFill/>
          <a:ln w="9525" cap="flat" cmpd="sng">
            <a:solidFill>
              <a:schemeClr val="dk2"/>
            </a:solidFill>
            <a:prstDash val="solid"/>
            <a:round/>
            <a:headEnd type="none" w="med" len="med"/>
            <a:tailEnd type="triangle" w="med" len="med"/>
          </a:ln>
        </p:spPr>
      </p:cxnSp>
      <p:cxnSp>
        <p:nvCxnSpPr>
          <p:cNvPr id="648" name="Google Shape;648;p92"/>
          <p:cNvCxnSpPr>
            <a:stCxn id="642" idx="3"/>
            <a:endCxn id="634" idx="1"/>
          </p:cNvCxnSpPr>
          <p:nvPr/>
        </p:nvCxnSpPr>
        <p:spPr>
          <a:xfrm>
            <a:off x="4240766" y="3198967"/>
            <a:ext cx="828800" cy="2800"/>
          </a:xfrm>
          <a:prstGeom prst="straightConnector1">
            <a:avLst/>
          </a:prstGeom>
          <a:noFill/>
          <a:ln w="9525" cap="flat" cmpd="sng">
            <a:solidFill>
              <a:schemeClr val="dk2"/>
            </a:solidFill>
            <a:prstDash val="solid"/>
            <a:round/>
            <a:headEnd type="none" w="med" len="med"/>
            <a:tailEnd type="triangle" w="med" len="med"/>
          </a:ln>
        </p:spPr>
      </p:cxnSp>
      <p:cxnSp>
        <p:nvCxnSpPr>
          <p:cNvPr id="649" name="Google Shape;649;p92"/>
          <p:cNvCxnSpPr>
            <a:stCxn id="635" idx="3"/>
            <a:endCxn id="637" idx="1"/>
          </p:cNvCxnSpPr>
          <p:nvPr/>
        </p:nvCxnSpPr>
        <p:spPr>
          <a:xfrm>
            <a:off x="4240766" y="4424916"/>
            <a:ext cx="828800" cy="52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92"/>
          <p:cNvCxnSpPr>
            <a:stCxn id="634" idx="3"/>
            <a:endCxn id="636" idx="1"/>
          </p:cNvCxnSpPr>
          <p:nvPr/>
        </p:nvCxnSpPr>
        <p:spPr>
          <a:xfrm>
            <a:off x="6581553" y="3201600"/>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92"/>
          <p:cNvCxnSpPr>
            <a:stCxn id="637" idx="3"/>
            <a:endCxn id="638" idx="1"/>
          </p:cNvCxnSpPr>
          <p:nvPr/>
        </p:nvCxnSpPr>
        <p:spPr>
          <a:xfrm>
            <a:off x="6581553" y="4430167"/>
            <a:ext cx="791600" cy="0"/>
          </a:xfrm>
          <a:prstGeom prst="straightConnector1">
            <a:avLst/>
          </a:prstGeom>
          <a:noFill/>
          <a:ln w="9525" cap="flat" cmpd="sng">
            <a:solidFill>
              <a:schemeClr val="dk2"/>
            </a:solidFill>
            <a:prstDash val="solid"/>
            <a:round/>
            <a:headEnd type="none" w="med" len="med"/>
            <a:tailEnd type="triangle" w="med" len="med"/>
          </a:ln>
        </p:spPr>
      </p:cxnSp>
      <p:cxnSp>
        <p:nvCxnSpPr>
          <p:cNvPr id="652" name="Google Shape;652;p92"/>
          <p:cNvCxnSpPr>
            <a:stCxn id="636" idx="3"/>
            <a:endCxn id="639" idx="1"/>
          </p:cNvCxnSpPr>
          <p:nvPr/>
        </p:nvCxnSpPr>
        <p:spPr>
          <a:xfrm>
            <a:off x="8885066" y="3201616"/>
            <a:ext cx="907200" cy="5636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92"/>
          <p:cNvCxnSpPr>
            <a:stCxn id="638" idx="3"/>
            <a:endCxn id="639" idx="1"/>
          </p:cNvCxnSpPr>
          <p:nvPr/>
        </p:nvCxnSpPr>
        <p:spPr>
          <a:xfrm rot="10800000" flipH="1">
            <a:off x="8885066" y="3764967"/>
            <a:ext cx="907200" cy="6652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92"/>
          <p:cNvCxnSpPr>
            <a:stCxn id="640" idx="3"/>
            <a:endCxn id="641" idx="1"/>
          </p:cNvCxnSpPr>
          <p:nvPr/>
        </p:nvCxnSpPr>
        <p:spPr>
          <a:xfrm>
            <a:off x="9238800" y="5623549"/>
            <a:ext cx="884400" cy="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92"/>
          <p:cNvCxnSpPr>
            <a:stCxn id="639" idx="3"/>
            <a:endCxn id="640" idx="1"/>
          </p:cNvCxnSpPr>
          <p:nvPr/>
        </p:nvCxnSpPr>
        <p:spPr>
          <a:xfrm flipH="1">
            <a:off x="7441866" y="3765016"/>
            <a:ext cx="3862400" cy="1858400"/>
          </a:xfrm>
          <a:prstGeom prst="bentConnector5">
            <a:avLst>
              <a:gd name="adj1" fmla="val -8220"/>
              <a:gd name="adj2" fmla="val 68511"/>
              <a:gd name="adj3" fmla="val 108217"/>
            </a:avLst>
          </a:prstGeom>
          <a:noFill/>
          <a:ln w="9525" cap="flat" cmpd="sng">
            <a:solidFill>
              <a:schemeClr val="dk2"/>
            </a:solidFill>
            <a:prstDash val="solid"/>
            <a:round/>
            <a:headEnd type="none" w="med" len="med"/>
            <a:tailEnd type="none" w="med" len="med"/>
          </a:ln>
        </p:spPr>
      </p:cxnSp>
      <p:grpSp>
        <p:nvGrpSpPr>
          <p:cNvPr id="2" name="Group 1">
            <a:extLst>
              <a:ext uri="{FF2B5EF4-FFF2-40B4-BE49-F238E27FC236}">
                <a16:creationId xmlns:a16="http://schemas.microsoft.com/office/drawing/2014/main" id="{71A6A364-C086-6E0D-17DF-4EDD974B68B7}"/>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5D8C51A0-C482-C19A-30C9-8B7A2F4C6DB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CEDD173B-986B-1938-4535-78CFE7ECAB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FC4E8272-762C-8616-0E61-AA1A1C35C23D}"/>
              </a:ext>
            </a:extLst>
          </p:cNvPr>
          <p:cNvSpPr txBox="1">
            <a:spLocks/>
          </p:cNvSpPr>
          <p:nvPr/>
        </p:nvSpPr>
        <p:spPr>
          <a:xfrm>
            <a:off x="454865" y="8601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p:txBody>
      </p:sp>
      <p:sp>
        <p:nvSpPr>
          <p:cNvPr id="5" name="Rectangle 4">
            <a:extLst>
              <a:ext uri="{FF2B5EF4-FFF2-40B4-BE49-F238E27FC236}">
                <a16:creationId xmlns:a16="http://schemas.microsoft.com/office/drawing/2014/main" id="{EEA5C4B7-A592-0455-542F-48D800EAEC32}"/>
              </a:ext>
            </a:extLst>
          </p:cNvPr>
          <p:cNvSpPr/>
          <p:nvPr/>
        </p:nvSpPr>
        <p:spPr>
          <a:xfrm>
            <a:off x="9865537" y="5156072"/>
            <a:ext cx="1910864" cy="876696"/>
          </a:xfrm>
          <a:prstGeom prst="rect">
            <a:avLst/>
          </a:prstGeom>
          <a:noFill/>
          <a:ln w="28575" cap="flat">
            <a:solidFill>
              <a:srgbClr val="FF0000"/>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6842760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80" name="Google Shape;780;p110"/>
          <p:cNvSpPr txBox="1"/>
          <p:nvPr/>
        </p:nvSpPr>
        <p:spPr>
          <a:xfrm>
            <a:off x="1189000" y="3620100"/>
            <a:ext cx="3652000" cy="2983200"/>
          </a:xfrm>
          <a:prstGeom prst="rect">
            <a:avLst/>
          </a:prstGeom>
          <a:noFill/>
          <a:ln>
            <a:noFill/>
          </a:ln>
        </p:spPr>
        <p:txBody>
          <a:bodyPr spcFirstLastPara="1" wrap="square" lIns="121900" tIns="121900" rIns="121900" bIns="121900" anchor="t" anchorCtr="0">
            <a:noAutofit/>
          </a:bodyPr>
          <a:lstStyle/>
          <a:p>
            <a:pPr>
              <a:spcBef>
                <a:spcPts val="0"/>
              </a:spcBef>
            </a:pPr>
            <a:endParaRPr sz="3200"/>
          </a:p>
        </p:txBody>
      </p:sp>
      <p:grpSp>
        <p:nvGrpSpPr>
          <p:cNvPr id="4" name="Group 3">
            <a:extLst>
              <a:ext uri="{FF2B5EF4-FFF2-40B4-BE49-F238E27FC236}">
                <a16:creationId xmlns:a16="http://schemas.microsoft.com/office/drawing/2014/main" id="{1876BD34-DCC1-8BFC-67B8-D69CCC24A8F2}"/>
              </a:ext>
            </a:extLst>
          </p:cNvPr>
          <p:cNvGrpSpPr/>
          <p:nvPr/>
        </p:nvGrpSpPr>
        <p:grpSpPr>
          <a:xfrm>
            <a:off x="590592" y="190499"/>
            <a:ext cx="11043619" cy="993549"/>
            <a:chOff x="590592" y="190499"/>
            <a:chExt cx="11043619" cy="993549"/>
          </a:xfrm>
        </p:grpSpPr>
        <p:sp>
          <p:nvSpPr>
            <p:cNvPr id="5" name="Title 4">
              <a:extLst>
                <a:ext uri="{FF2B5EF4-FFF2-40B4-BE49-F238E27FC236}">
                  <a16:creationId xmlns:a16="http://schemas.microsoft.com/office/drawing/2014/main" id="{D714FF0C-EE70-4FE2-2586-C04BC7C333D1}"/>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6" name="Picture 5">
              <a:extLst>
                <a:ext uri="{FF2B5EF4-FFF2-40B4-BE49-F238E27FC236}">
                  <a16:creationId xmlns:a16="http://schemas.microsoft.com/office/drawing/2014/main" id="{C9C9FCFA-3987-1DF4-0BCE-0DAFB4B374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73FE1D18-6C6A-F9C3-829C-1D20E8158E16}"/>
              </a:ext>
            </a:extLst>
          </p:cNvPr>
          <p:cNvSpPr txBox="1">
            <a:spLocks/>
          </p:cNvSpPr>
          <p:nvPr/>
        </p:nvSpPr>
        <p:spPr>
          <a:xfrm>
            <a:off x="442990" y="1124424"/>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Scaling: a common method is High Dynamic Range (HDR).</a:t>
            </a:r>
          </a:p>
        </p:txBody>
      </p:sp>
      <p:grpSp>
        <p:nvGrpSpPr>
          <p:cNvPr id="13" name="Group 12">
            <a:extLst>
              <a:ext uri="{FF2B5EF4-FFF2-40B4-BE49-F238E27FC236}">
                <a16:creationId xmlns:a16="http://schemas.microsoft.com/office/drawing/2014/main" id="{920DA499-53E7-7AFB-A8A8-4484AD63A4DA}"/>
              </a:ext>
            </a:extLst>
          </p:cNvPr>
          <p:cNvGrpSpPr>
            <a:grpSpLocks noChangeAspect="1"/>
          </p:cNvGrpSpPr>
          <p:nvPr/>
        </p:nvGrpSpPr>
        <p:grpSpPr>
          <a:xfrm>
            <a:off x="1042721" y="2166399"/>
            <a:ext cx="10145821" cy="1710065"/>
            <a:chOff x="590592" y="2390168"/>
            <a:chExt cx="12294907" cy="2072291"/>
          </a:xfrm>
        </p:grpSpPr>
        <p:pic>
          <p:nvPicPr>
            <p:cNvPr id="781" name="Google Shape;781;p110"/>
            <p:cNvPicPr preferRelativeResize="0"/>
            <p:nvPr/>
          </p:nvPicPr>
          <p:blipFill>
            <a:blip r:embed="rId4">
              <a:alphaModFix/>
            </a:blip>
            <a:stretch>
              <a:fillRect/>
            </a:stretch>
          </p:blipFill>
          <p:spPr>
            <a:xfrm>
              <a:off x="590592" y="2395541"/>
              <a:ext cx="2755891" cy="2066918"/>
            </a:xfrm>
            <a:prstGeom prst="rect">
              <a:avLst/>
            </a:prstGeom>
            <a:noFill/>
            <a:ln>
              <a:noFill/>
            </a:ln>
          </p:spPr>
        </p:pic>
        <p:pic>
          <p:nvPicPr>
            <p:cNvPr id="10" name="Google Shape;786;p111">
              <a:extLst>
                <a:ext uri="{FF2B5EF4-FFF2-40B4-BE49-F238E27FC236}">
                  <a16:creationId xmlns:a16="http://schemas.microsoft.com/office/drawing/2014/main" id="{9E5703D9-5003-ACE6-7F4B-B44D4D894379}"/>
                </a:ext>
              </a:extLst>
            </p:cNvPr>
            <p:cNvPicPr preferRelativeResize="0"/>
            <p:nvPr/>
          </p:nvPicPr>
          <p:blipFill>
            <a:blip r:embed="rId5">
              <a:alphaModFix/>
            </a:blip>
            <a:stretch>
              <a:fillRect/>
            </a:stretch>
          </p:blipFill>
          <p:spPr>
            <a:xfrm>
              <a:off x="3770264" y="2395540"/>
              <a:ext cx="2755891" cy="2066918"/>
            </a:xfrm>
            <a:prstGeom prst="rect">
              <a:avLst/>
            </a:prstGeom>
            <a:noFill/>
            <a:ln>
              <a:noFill/>
            </a:ln>
          </p:spPr>
        </p:pic>
        <p:pic>
          <p:nvPicPr>
            <p:cNvPr id="11" name="Google Shape;786;p111">
              <a:extLst>
                <a:ext uri="{FF2B5EF4-FFF2-40B4-BE49-F238E27FC236}">
                  <a16:creationId xmlns:a16="http://schemas.microsoft.com/office/drawing/2014/main" id="{72BF109F-1594-D0CC-1827-CE5B36E3509A}"/>
                </a:ext>
              </a:extLst>
            </p:cNvPr>
            <p:cNvPicPr preferRelativeResize="0"/>
            <p:nvPr/>
          </p:nvPicPr>
          <p:blipFill>
            <a:blip r:embed="rId5">
              <a:alphaModFix/>
            </a:blip>
            <a:stretch>
              <a:fillRect/>
            </a:stretch>
          </p:blipFill>
          <p:spPr>
            <a:xfrm>
              <a:off x="6949936" y="2395540"/>
              <a:ext cx="2755891" cy="2066918"/>
            </a:xfrm>
            <a:prstGeom prst="rect">
              <a:avLst/>
            </a:prstGeom>
            <a:noFill/>
            <a:ln>
              <a:noFill/>
            </a:ln>
          </p:spPr>
        </p:pic>
        <p:pic>
          <p:nvPicPr>
            <p:cNvPr id="12" name="Google Shape;797;p112">
              <a:extLst>
                <a:ext uri="{FF2B5EF4-FFF2-40B4-BE49-F238E27FC236}">
                  <a16:creationId xmlns:a16="http://schemas.microsoft.com/office/drawing/2014/main" id="{7D7246E6-0790-0C6F-C831-6F16147A9E7B}"/>
                </a:ext>
              </a:extLst>
            </p:cNvPr>
            <p:cNvPicPr preferRelativeResize="0"/>
            <p:nvPr/>
          </p:nvPicPr>
          <p:blipFill>
            <a:blip r:embed="rId6">
              <a:alphaModFix/>
            </a:blip>
            <a:stretch>
              <a:fillRect/>
            </a:stretch>
          </p:blipFill>
          <p:spPr>
            <a:xfrm>
              <a:off x="10129607" y="2390168"/>
              <a:ext cx="2755892" cy="2066916"/>
            </a:xfrm>
            <a:prstGeom prst="rect">
              <a:avLst/>
            </a:prstGeom>
            <a:noFill/>
            <a:ln>
              <a:noFill/>
            </a:ln>
          </p:spPr>
        </p:pic>
      </p:grpSp>
      <p:pic>
        <p:nvPicPr>
          <p:cNvPr id="14" name="Google Shape;805;p113">
            <a:extLst>
              <a:ext uri="{FF2B5EF4-FFF2-40B4-BE49-F238E27FC236}">
                <a16:creationId xmlns:a16="http://schemas.microsoft.com/office/drawing/2014/main" id="{A129A272-2788-E80A-D1E5-5C98FEBF06F2}"/>
              </a:ext>
            </a:extLst>
          </p:cNvPr>
          <p:cNvPicPr preferRelativeResize="0"/>
          <p:nvPr/>
        </p:nvPicPr>
        <p:blipFill>
          <a:blip r:embed="rId7">
            <a:alphaModFix/>
          </a:blip>
          <a:stretch>
            <a:fillRect/>
          </a:stretch>
        </p:blipFill>
        <p:spPr>
          <a:xfrm>
            <a:off x="4871467" y="4446724"/>
            <a:ext cx="2449066" cy="1836793"/>
          </a:xfrm>
          <a:prstGeom prst="rect">
            <a:avLst/>
          </a:prstGeom>
          <a:noFill/>
          <a:ln>
            <a:noFill/>
          </a:ln>
        </p:spPr>
      </p:pic>
      <p:sp>
        <p:nvSpPr>
          <p:cNvPr id="15" name="Right Brace 14">
            <a:extLst>
              <a:ext uri="{FF2B5EF4-FFF2-40B4-BE49-F238E27FC236}">
                <a16:creationId xmlns:a16="http://schemas.microsoft.com/office/drawing/2014/main" id="{B587D9CA-77E2-E385-BFB6-2978B901F472}"/>
              </a:ext>
            </a:extLst>
          </p:cNvPr>
          <p:cNvSpPr/>
          <p:nvPr/>
        </p:nvSpPr>
        <p:spPr>
          <a:xfrm rot="5400000">
            <a:off x="5870962" y="-1403907"/>
            <a:ext cx="450073" cy="11010815"/>
          </a:xfrm>
          <a:prstGeom prst="righ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 name="Plus Sign 1">
            <a:extLst>
              <a:ext uri="{FF2B5EF4-FFF2-40B4-BE49-F238E27FC236}">
                <a16:creationId xmlns:a16="http://schemas.microsoft.com/office/drawing/2014/main" id="{236F77AE-5304-C450-B704-BE2455ABD66B}"/>
              </a:ext>
            </a:extLst>
          </p:cNvPr>
          <p:cNvSpPr/>
          <p:nvPr/>
        </p:nvSpPr>
        <p:spPr>
          <a:xfrm>
            <a:off x="3355183" y="2887081"/>
            <a:ext cx="273132" cy="273132"/>
          </a:xfrm>
          <a:prstGeom prst="mathPlus">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Plus Sign 2">
            <a:extLst>
              <a:ext uri="{FF2B5EF4-FFF2-40B4-BE49-F238E27FC236}">
                <a16:creationId xmlns:a16="http://schemas.microsoft.com/office/drawing/2014/main" id="{25B0DFC7-F13C-CD80-0373-294CCBED518B}"/>
              </a:ext>
            </a:extLst>
          </p:cNvPr>
          <p:cNvSpPr/>
          <p:nvPr/>
        </p:nvSpPr>
        <p:spPr>
          <a:xfrm>
            <a:off x="5978091" y="2884865"/>
            <a:ext cx="273132" cy="273132"/>
          </a:xfrm>
          <a:prstGeom prst="mathPlus">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Plus Sign 6">
            <a:extLst>
              <a:ext uri="{FF2B5EF4-FFF2-40B4-BE49-F238E27FC236}">
                <a16:creationId xmlns:a16="http://schemas.microsoft.com/office/drawing/2014/main" id="{FF5A7A3B-B5F5-0545-B4C4-B91E46914836}"/>
              </a:ext>
            </a:extLst>
          </p:cNvPr>
          <p:cNvSpPr/>
          <p:nvPr/>
        </p:nvSpPr>
        <p:spPr>
          <a:xfrm>
            <a:off x="8602947" y="2884865"/>
            <a:ext cx="273132" cy="273132"/>
          </a:xfrm>
          <a:prstGeom prst="mathPlus">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1" name="Google Shape;731;p103"/>
          <p:cNvPicPr preferRelativeResize="0"/>
          <p:nvPr/>
        </p:nvPicPr>
        <p:blipFill>
          <a:blip r:embed="rId3">
            <a:alphaModFix/>
          </a:blip>
          <a:stretch>
            <a:fillRect/>
          </a:stretch>
        </p:blipFill>
        <p:spPr>
          <a:xfrm>
            <a:off x="590592" y="2497351"/>
            <a:ext cx="10794527" cy="3748099"/>
          </a:xfrm>
          <a:prstGeom prst="rect">
            <a:avLst/>
          </a:prstGeom>
          <a:noFill/>
          <a:ln>
            <a:noFill/>
          </a:ln>
        </p:spPr>
      </p:pic>
      <p:grpSp>
        <p:nvGrpSpPr>
          <p:cNvPr id="2" name="Group 1">
            <a:extLst>
              <a:ext uri="{FF2B5EF4-FFF2-40B4-BE49-F238E27FC236}">
                <a16:creationId xmlns:a16="http://schemas.microsoft.com/office/drawing/2014/main" id="{4F04B57D-D2A8-96AD-75E4-3BFAAF11F223}"/>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447C4659-E60D-D7E7-F66F-0380A57C629F}"/>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4" name="Picture 3">
              <a:extLst>
                <a:ext uri="{FF2B5EF4-FFF2-40B4-BE49-F238E27FC236}">
                  <a16:creationId xmlns:a16="http://schemas.microsoft.com/office/drawing/2014/main" id="{48704EEA-F5EB-F185-75A8-0FA4A7B1E5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ontent Placeholder 2">
            <a:extLst>
              <a:ext uri="{FF2B5EF4-FFF2-40B4-BE49-F238E27FC236}">
                <a16:creationId xmlns:a16="http://schemas.microsoft.com/office/drawing/2014/main" id="{257FB9D8-2754-E9B2-4C39-C500AC80AF3F}"/>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How can we achieve low power and fast computation.</a:t>
            </a:r>
          </a:p>
        </p:txBody>
      </p:sp>
      <p:sp>
        <p:nvSpPr>
          <p:cNvPr id="5" name="Star: 12 Points 4">
            <a:extLst>
              <a:ext uri="{FF2B5EF4-FFF2-40B4-BE49-F238E27FC236}">
                <a16:creationId xmlns:a16="http://schemas.microsoft.com/office/drawing/2014/main" id="{96882071-5A51-81BE-0A07-FF0FA321CCF7}"/>
              </a:ext>
            </a:extLst>
          </p:cNvPr>
          <p:cNvSpPr/>
          <p:nvPr/>
        </p:nvSpPr>
        <p:spPr>
          <a:xfrm rot="2148514">
            <a:off x="8915642" y="3795710"/>
            <a:ext cx="2998739" cy="1112957"/>
          </a:xfrm>
          <a:prstGeom prst="star12">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Helvetica Neue Medium"/>
                <a:ea typeface="Helvetica Neue Medium"/>
                <a:cs typeface="Helvetica Neue Medium"/>
                <a:sym typeface="Helvetica Neue Medium"/>
              </a:rPr>
              <a:t>SLOW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7" name="Google Shape;737;p104"/>
          <p:cNvPicPr preferRelativeResize="0"/>
          <p:nvPr/>
        </p:nvPicPr>
        <p:blipFill rotWithShape="1">
          <a:blip r:embed="rId3">
            <a:alphaModFix/>
          </a:blip>
          <a:srcRect l="30714" r="31648" b="16952"/>
          <a:stretch/>
        </p:blipFill>
        <p:spPr>
          <a:xfrm>
            <a:off x="237150" y="2480181"/>
            <a:ext cx="3753408" cy="3659362"/>
          </a:xfrm>
          <a:prstGeom prst="rect">
            <a:avLst/>
          </a:prstGeom>
          <a:noFill/>
          <a:ln>
            <a:noFill/>
          </a:ln>
        </p:spPr>
      </p:pic>
      <p:sp>
        <p:nvSpPr>
          <p:cNvPr id="2" name="Content Placeholder 2">
            <a:extLst>
              <a:ext uri="{FF2B5EF4-FFF2-40B4-BE49-F238E27FC236}">
                <a16:creationId xmlns:a16="http://schemas.microsoft.com/office/drawing/2014/main" id="{6DCFADAA-162D-5DF4-F042-527BEDD62DF5}"/>
              </a:ext>
            </a:extLst>
          </p:cNvPr>
          <p:cNvSpPr txBox="1">
            <a:spLocks/>
          </p:cNvSpPr>
          <p:nvPr/>
        </p:nvSpPr>
        <p:spPr>
          <a:xfrm>
            <a:off x="442990" y="111254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Image Processing Unit (cont.):</a:t>
            </a:r>
          </a:p>
          <a:p>
            <a:pPr lvl="1">
              <a:buFont typeface="Wingdings" panose="05000000000000000000" pitchFamily="2" charset="2"/>
              <a:buChar char="§"/>
            </a:pPr>
            <a:r>
              <a:rPr lang="en-GB" dirty="0"/>
              <a:t>How can we achieve low power and fast computation: parallel computation!!!</a:t>
            </a:r>
          </a:p>
        </p:txBody>
      </p:sp>
      <p:grpSp>
        <p:nvGrpSpPr>
          <p:cNvPr id="5" name="Group 4">
            <a:extLst>
              <a:ext uri="{FF2B5EF4-FFF2-40B4-BE49-F238E27FC236}">
                <a16:creationId xmlns:a16="http://schemas.microsoft.com/office/drawing/2014/main" id="{7A97AB70-871B-76D1-98AB-46F766275500}"/>
              </a:ext>
            </a:extLst>
          </p:cNvPr>
          <p:cNvGrpSpPr/>
          <p:nvPr/>
        </p:nvGrpSpPr>
        <p:grpSpPr>
          <a:xfrm>
            <a:off x="590592" y="190499"/>
            <a:ext cx="11043619" cy="993549"/>
            <a:chOff x="590592" y="190499"/>
            <a:chExt cx="11043619" cy="993549"/>
          </a:xfrm>
        </p:grpSpPr>
        <p:sp>
          <p:nvSpPr>
            <p:cNvPr id="6" name="Title 4">
              <a:extLst>
                <a:ext uri="{FF2B5EF4-FFF2-40B4-BE49-F238E27FC236}">
                  <a16:creationId xmlns:a16="http://schemas.microsoft.com/office/drawing/2014/main" id="{4C8A9101-4384-C382-5AD6-C9D894149324}"/>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From Light to Pixels</a:t>
              </a:r>
              <a:endParaRPr lang="en-ID" dirty="0"/>
            </a:p>
          </p:txBody>
        </p:sp>
        <p:pic>
          <p:nvPicPr>
            <p:cNvPr id="7" name="Picture 6">
              <a:extLst>
                <a:ext uri="{FF2B5EF4-FFF2-40B4-BE49-F238E27FC236}">
                  <a16:creationId xmlns:a16="http://schemas.microsoft.com/office/drawing/2014/main" id="{5954893D-288A-21DE-D127-A9D61ACE11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oogle Shape;743;p105">
            <a:extLst>
              <a:ext uri="{FF2B5EF4-FFF2-40B4-BE49-F238E27FC236}">
                <a16:creationId xmlns:a16="http://schemas.microsoft.com/office/drawing/2014/main" id="{BD0073FD-6140-C64E-FB6F-A63CEDA543CF}"/>
              </a:ext>
            </a:extLst>
          </p:cNvPr>
          <p:cNvPicPr preferRelativeResize="0"/>
          <p:nvPr/>
        </p:nvPicPr>
        <p:blipFill rotWithShape="1">
          <a:blip r:embed="rId5">
            <a:alphaModFix/>
          </a:blip>
          <a:srcRect l="31595" r="32404" b="16666"/>
          <a:stretch/>
        </p:blipFill>
        <p:spPr>
          <a:xfrm>
            <a:off x="4039166" y="2320525"/>
            <a:ext cx="3753407" cy="3659362"/>
          </a:xfrm>
          <a:prstGeom prst="rect">
            <a:avLst/>
          </a:prstGeom>
          <a:noFill/>
          <a:ln>
            <a:noFill/>
          </a:ln>
        </p:spPr>
      </p:pic>
      <p:grpSp>
        <p:nvGrpSpPr>
          <p:cNvPr id="9" name="Group 8">
            <a:extLst>
              <a:ext uri="{FF2B5EF4-FFF2-40B4-BE49-F238E27FC236}">
                <a16:creationId xmlns:a16="http://schemas.microsoft.com/office/drawing/2014/main" id="{9C4FC587-A59E-9D0D-04E7-990A0A992817}"/>
              </a:ext>
            </a:extLst>
          </p:cNvPr>
          <p:cNvGrpSpPr/>
          <p:nvPr/>
        </p:nvGrpSpPr>
        <p:grpSpPr>
          <a:xfrm>
            <a:off x="7836725" y="2418134"/>
            <a:ext cx="3797486" cy="3561753"/>
            <a:chOff x="3410857" y="1356968"/>
            <a:chExt cx="4557487" cy="4274576"/>
          </a:xfrm>
        </p:grpSpPr>
        <p:pic>
          <p:nvPicPr>
            <p:cNvPr id="10" name="Google Shape;749;p106">
              <a:extLst>
                <a:ext uri="{FF2B5EF4-FFF2-40B4-BE49-F238E27FC236}">
                  <a16:creationId xmlns:a16="http://schemas.microsoft.com/office/drawing/2014/main" id="{C8EED25B-761F-44A1-DA36-BE10F49D3566}"/>
                </a:ext>
              </a:extLst>
            </p:cNvPr>
            <p:cNvPicPr preferRelativeResize="0"/>
            <p:nvPr/>
          </p:nvPicPr>
          <p:blipFill rotWithShape="1">
            <a:blip r:embed="rId6">
              <a:alphaModFix/>
            </a:blip>
            <a:srcRect l="31870" r="32655" b="16096"/>
            <a:stretch/>
          </p:blipFill>
          <p:spPr>
            <a:xfrm>
              <a:off x="3877968" y="1356968"/>
              <a:ext cx="4090376" cy="4274576"/>
            </a:xfrm>
            <a:prstGeom prst="rect">
              <a:avLst/>
            </a:prstGeom>
            <a:noFill/>
            <a:ln>
              <a:noFill/>
            </a:ln>
          </p:spPr>
        </p:pic>
        <p:sp>
          <p:nvSpPr>
            <p:cNvPr id="11" name="Google Shape;750;p106">
              <a:extLst>
                <a:ext uri="{FF2B5EF4-FFF2-40B4-BE49-F238E27FC236}">
                  <a16:creationId xmlns:a16="http://schemas.microsoft.com/office/drawing/2014/main" id="{8FB1E7E6-3FE4-CE86-F815-F4ADA301049A}"/>
                </a:ext>
              </a:extLst>
            </p:cNvPr>
            <p:cNvSpPr/>
            <p:nvPr/>
          </p:nvSpPr>
          <p:spPr>
            <a:xfrm>
              <a:off x="3877967" y="2836307"/>
              <a:ext cx="680800" cy="340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pPr>
              <a:endParaRPr sz="3200"/>
            </a:p>
          </p:txBody>
        </p:sp>
        <p:sp>
          <p:nvSpPr>
            <p:cNvPr id="12" name="Google Shape;751;p106">
              <a:extLst>
                <a:ext uri="{FF2B5EF4-FFF2-40B4-BE49-F238E27FC236}">
                  <a16:creationId xmlns:a16="http://schemas.microsoft.com/office/drawing/2014/main" id="{D1F44175-269F-E01E-F369-33E531072A94}"/>
                </a:ext>
              </a:extLst>
            </p:cNvPr>
            <p:cNvSpPr txBox="1"/>
            <p:nvPr/>
          </p:nvSpPr>
          <p:spPr>
            <a:xfrm>
              <a:off x="3410857" y="2836307"/>
              <a:ext cx="1275501" cy="340400"/>
            </a:xfrm>
            <a:prstGeom prst="rect">
              <a:avLst/>
            </a:prstGeom>
            <a:noFill/>
            <a:ln>
              <a:noFill/>
            </a:ln>
          </p:spPr>
          <p:txBody>
            <a:bodyPr spcFirstLastPara="1" wrap="square" lIns="121900" tIns="121900" rIns="121900" bIns="121900" anchor="t" anchorCtr="0">
              <a:noAutofit/>
            </a:bodyPr>
            <a:lstStyle/>
            <a:p>
              <a:pPr>
                <a:spcBef>
                  <a:spcPts val="0"/>
                </a:spcBef>
              </a:pPr>
              <a:r>
                <a:rPr lang="en-GB" sz="1050" dirty="0">
                  <a:latin typeface="Arial" panose="020B0604020202020204" pitchFamily="34" charset="0"/>
                  <a:cs typeface="Arial" panose="020B0604020202020204" pitchFamily="34" charset="0"/>
                </a:rPr>
                <a:t>Compression</a:t>
              </a:r>
              <a:endParaRPr sz="500" dirty="0">
                <a:latin typeface="Arial" panose="020B0604020202020204" pitchFamily="34" charset="0"/>
                <a:cs typeface="Arial" panose="020B0604020202020204" pitchFamily="34" charset="0"/>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607B06-8FA3-4751-8D60-CC58F77F7233}"/>
              </a:ext>
            </a:extLst>
          </p:cNvPr>
          <p:cNvSpPr>
            <a:spLocks noGrp="1"/>
          </p:cNvSpPr>
          <p:nvPr>
            <p:ph type="title"/>
          </p:nvPr>
        </p:nvSpPr>
        <p:spPr/>
        <p:txBody>
          <a:bodyPr/>
          <a:lstStyle/>
          <a:p>
            <a:r>
              <a:rPr lang="en-IE" dirty="0"/>
              <a:t>Why it matters</a:t>
            </a:r>
          </a:p>
        </p:txBody>
      </p:sp>
      <p:sp>
        <p:nvSpPr>
          <p:cNvPr id="2" name="Text Placeholder 1">
            <a:extLst>
              <a:ext uri="{FF2B5EF4-FFF2-40B4-BE49-F238E27FC236}">
                <a16:creationId xmlns:a16="http://schemas.microsoft.com/office/drawing/2014/main" id="{0121544B-2AC4-8837-298F-AB805EE5F5C4}"/>
              </a:ext>
            </a:extLst>
          </p:cNvPr>
          <p:cNvSpPr>
            <a:spLocks noGrp="1"/>
          </p:cNvSpPr>
          <p:nvPr>
            <p:ph type="body" sz="quarter" idx="25"/>
          </p:nvPr>
        </p:nvSpPr>
        <p:spPr/>
        <p:txBody>
          <a:bodyPr>
            <a:normAutofit/>
          </a:bodyPr>
          <a:lstStyle/>
          <a:p>
            <a:r>
              <a:rPr lang="en-US" sz="1800" dirty="0"/>
              <a:t>How we can best infer people?</a:t>
            </a:r>
          </a:p>
        </p:txBody>
      </p:sp>
      <p:sp>
        <p:nvSpPr>
          <p:cNvPr id="4" name="Slide Number Placeholder 3">
            <a:extLst>
              <a:ext uri="{FF2B5EF4-FFF2-40B4-BE49-F238E27FC236}">
                <a16:creationId xmlns:a16="http://schemas.microsoft.com/office/drawing/2014/main" id="{D55EE345-050A-4107-A955-343F7F551DD5}"/>
              </a:ext>
            </a:extLst>
          </p:cNvPr>
          <p:cNvSpPr>
            <a:spLocks noGrp="1"/>
          </p:cNvSpPr>
          <p:nvPr>
            <p:ph type="sldNum" idx="4294967295"/>
          </p:nvPr>
        </p:nvSpPr>
        <p:spPr>
          <a:xfrm>
            <a:off x="11460163" y="6218238"/>
            <a:ext cx="731837" cy="523875"/>
          </a:xfrm>
          <a:prstGeom prst="rect">
            <a:avLst/>
          </a:prstGeom>
        </p:spPr>
        <p:txBody>
          <a:bodyPr/>
          <a:lstStyle/>
          <a:p>
            <a:pPr algn="r">
              <a:spcBef>
                <a:spcPts val="0"/>
              </a:spcBef>
            </a:pPr>
            <a:fld id="{00000000-1234-1234-1234-123412341234}" type="slidenum">
              <a:rPr lang="en-GB" smtClean="0"/>
              <a:pPr algn="r">
                <a:spcBef>
                  <a:spcPts val="0"/>
                </a:spcBef>
              </a:pPr>
              <a:t>87</a:t>
            </a:fld>
            <a:endParaRPr lang="en-GB"/>
          </a:p>
        </p:txBody>
      </p:sp>
    </p:spTree>
    <p:extLst>
      <p:ext uri="{BB962C8B-B14F-4D97-AF65-F5344CB8AC3E}">
        <p14:creationId xmlns:p14="http://schemas.microsoft.com/office/powerpoint/2010/main" val="316012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7" name="Google Shape;167;p26"/>
          <p:cNvPicPr preferRelativeResize="0"/>
          <p:nvPr/>
        </p:nvPicPr>
        <p:blipFill>
          <a:blip r:embed="rId3">
            <a:alphaModFix/>
          </a:blip>
          <a:stretch>
            <a:fillRect/>
          </a:stretch>
        </p:blipFill>
        <p:spPr>
          <a:xfrm>
            <a:off x="769932" y="2199302"/>
            <a:ext cx="10652135" cy="3921633"/>
          </a:xfrm>
          <a:prstGeom prst="rect">
            <a:avLst/>
          </a:prstGeom>
          <a:noFill/>
          <a:ln>
            <a:noFill/>
          </a:ln>
        </p:spPr>
      </p:pic>
      <p:grpSp>
        <p:nvGrpSpPr>
          <p:cNvPr id="2" name="Group 1">
            <a:extLst>
              <a:ext uri="{FF2B5EF4-FFF2-40B4-BE49-F238E27FC236}">
                <a16:creationId xmlns:a16="http://schemas.microsoft.com/office/drawing/2014/main" id="{1CEE4C49-DFEE-724F-780C-EBEFC0139681}"/>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BA4E0DFA-CDA7-E9A4-4CCE-8C95A8742DC8}"/>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Why it matters</a:t>
              </a:r>
              <a:endParaRPr lang="en-ID" dirty="0"/>
            </a:p>
          </p:txBody>
        </p:sp>
        <p:pic>
          <p:nvPicPr>
            <p:cNvPr id="4" name="Picture 3">
              <a:extLst>
                <a:ext uri="{FF2B5EF4-FFF2-40B4-BE49-F238E27FC236}">
                  <a16:creationId xmlns:a16="http://schemas.microsoft.com/office/drawing/2014/main" id="{CD60A8F5-A21D-CCEC-E78C-C4FA7D577C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688A868D-3698-B18A-21BC-A16DE3C82F9D}"/>
              </a:ext>
            </a:extLst>
          </p:cNvPr>
          <p:cNvSpPr txBox="1">
            <a:spLocks/>
          </p:cNvSpPr>
          <p:nvPr/>
        </p:nvSpPr>
        <p:spPr>
          <a:xfrm>
            <a:off x="454865" y="10887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Light/exposure/movement</a:t>
            </a:r>
          </a:p>
          <a:p>
            <a:pPr lvl="1">
              <a:buFont typeface="Wingdings" panose="05000000000000000000" pitchFamily="2" charset="2"/>
              <a:buChar char="§"/>
            </a:pPr>
            <a:r>
              <a:rPr lang="en-GB" dirty="0"/>
              <a:t>Improve data quality.</a:t>
            </a:r>
          </a:p>
        </p:txBody>
      </p:sp>
    </p:spTree>
    <p:extLst>
      <p:ext uri="{BB962C8B-B14F-4D97-AF65-F5344CB8AC3E}">
        <p14:creationId xmlns:p14="http://schemas.microsoft.com/office/powerpoint/2010/main" val="1215736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60" name="Google Shape;260;p39"/>
          <p:cNvPicPr preferRelativeResize="0"/>
          <p:nvPr/>
        </p:nvPicPr>
        <p:blipFill>
          <a:blip r:embed="rId3">
            <a:alphaModFix/>
          </a:blip>
          <a:stretch>
            <a:fillRect/>
          </a:stretch>
        </p:blipFill>
        <p:spPr>
          <a:xfrm>
            <a:off x="5733967" y="2305886"/>
            <a:ext cx="6010132" cy="3958747"/>
          </a:xfrm>
          <a:prstGeom prst="rect">
            <a:avLst/>
          </a:prstGeom>
          <a:noFill/>
          <a:ln>
            <a:noFill/>
          </a:ln>
        </p:spPr>
      </p:pic>
      <p:pic>
        <p:nvPicPr>
          <p:cNvPr id="261" name="Google Shape;261;p39"/>
          <p:cNvPicPr preferRelativeResize="0"/>
          <p:nvPr/>
        </p:nvPicPr>
        <p:blipFill>
          <a:blip r:embed="rId4">
            <a:alphaModFix/>
          </a:blip>
          <a:stretch>
            <a:fillRect/>
          </a:stretch>
        </p:blipFill>
        <p:spPr>
          <a:xfrm>
            <a:off x="75367" y="2305886"/>
            <a:ext cx="6010132" cy="3950835"/>
          </a:xfrm>
          <a:prstGeom prst="rect">
            <a:avLst/>
          </a:prstGeom>
          <a:noFill/>
          <a:ln>
            <a:noFill/>
          </a:ln>
        </p:spPr>
      </p:pic>
      <p:grpSp>
        <p:nvGrpSpPr>
          <p:cNvPr id="2" name="Group 1">
            <a:extLst>
              <a:ext uri="{FF2B5EF4-FFF2-40B4-BE49-F238E27FC236}">
                <a16:creationId xmlns:a16="http://schemas.microsoft.com/office/drawing/2014/main" id="{D3C0A0EF-1333-D2D6-BA83-1645D23AB413}"/>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97C9D134-C027-8B7C-2FA1-0F399AD5393B}"/>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Why it matters</a:t>
              </a:r>
              <a:endParaRPr lang="en-ID" dirty="0"/>
            </a:p>
          </p:txBody>
        </p:sp>
        <p:pic>
          <p:nvPicPr>
            <p:cNvPr id="4" name="Picture 3">
              <a:extLst>
                <a:ext uri="{FF2B5EF4-FFF2-40B4-BE49-F238E27FC236}">
                  <a16:creationId xmlns:a16="http://schemas.microsoft.com/office/drawing/2014/main" id="{94E5D97F-DEFE-9790-0121-D94893A83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15B27EF2-94F6-3A8B-FF8A-D3D640181D3D}"/>
              </a:ext>
            </a:extLst>
          </p:cNvPr>
          <p:cNvSpPr txBox="1">
            <a:spLocks/>
          </p:cNvSpPr>
          <p:nvPr/>
        </p:nvSpPr>
        <p:spPr>
          <a:xfrm>
            <a:off x="454865" y="10887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Undistorting image:</a:t>
            </a:r>
          </a:p>
          <a:p>
            <a:pPr lvl="1">
              <a:buFont typeface="Wingdings" panose="05000000000000000000" pitchFamily="2" charset="2"/>
              <a:buChar char="§"/>
            </a:pPr>
            <a:r>
              <a:rPr lang="en-GB" dirty="0"/>
              <a:t>Improve data quality.</a:t>
            </a:r>
          </a:p>
        </p:txBody>
      </p:sp>
    </p:spTree>
    <p:extLst>
      <p:ext uri="{BB962C8B-B14F-4D97-AF65-F5344CB8AC3E}">
        <p14:creationId xmlns:p14="http://schemas.microsoft.com/office/powerpoint/2010/main" val="716367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064075-EF6D-478F-134D-9C5A6EC1E616}"/>
              </a:ext>
            </a:extLst>
          </p:cNvPr>
          <p:cNvSpPr>
            <a:spLocks noGrp="1"/>
          </p:cNvSpPr>
          <p:nvPr>
            <p:ph type="title"/>
          </p:nvPr>
        </p:nvSpPr>
        <p:spPr/>
        <p:txBody>
          <a:bodyPr/>
          <a:lstStyle/>
          <a:p>
            <a:r>
              <a:rPr lang="en-US" dirty="0"/>
              <a:t>Human Vision</a:t>
            </a:r>
          </a:p>
        </p:txBody>
      </p:sp>
      <p:sp>
        <p:nvSpPr>
          <p:cNvPr id="6" name="Text Placeholder 5">
            <a:extLst>
              <a:ext uri="{FF2B5EF4-FFF2-40B4-BE49-F238E27FC236}">
                <a16:creationId xmlns:a16="http://schemas.microsoft.com/office/drawing/2014/main" id="{D3B1E428-0012-B265-DC6C-EC5BD35E4ECC}"/>
              </a:ext>
            </a:extLst>
          </p:cNvPr>
          <p:cNvSpPr>
            <a:spLocks noGrp="1"/>
          </p:cNvSpPr>
          <p:nvPr>
            <p:ph type="body" sz="quarter" idx="25"/>
          </p:nvPr>
        </p:nvSpPr>
        <p:spPr/>
        <p:txBody>
          <a:bodyPr/>
          <a:lstStyle/>
          <a:p>
            <a:r>
              <a:rPr lang="en-US" sz="1800" dirty="0"/>
              <a:t>Inspired by biology, implement technology</a:t>
            </a:r>
          </a:p>
          <a:p>
            <a:endParaRPr lang="en-US" dirty="0"/>
          </a:p>
        </p:txBody>
      </p:sp>
      <p:sp>
        <p:nvSpPr>
          <p:cNvPr id="4" name="Slide Number Placeholder 3">
            <a:extLst>
              <a:ext uri="{FF2B5EF4-FFF2-40B4-BE49-F238E27FC236}">
                <a16:creationId xmlns:a16="http://schemas.microsoft.com/office/drawing/2014/main" id="{5AEE465F-6495-E373-0D40-FA7EB841B16C}"/>
              </a:ext>
            </a:extLst>
          </p:cNvPr>
          <p:cNvSpPr>
            <a:spLocks noGrp="1"/>
          </p:cNvSpPr>
          <p:nvPr>
            <p:ph type="sldNum" idx="4294967295"/>
          </p:nvPr>
        </p:nvSpPr>
        <p:spPr>
          <a:xfrm>
            <a:off x="11460163" y="6218238"/>
            <a:ext cx="731837" cy="523875"/>
          </a:xfrm>
          <a:prstGeom prst="rect">
            <a:avLst/>
          </a:prstGeom>
        </p:spPr>
        <p:txBody>
          <a:bodyPr/>
          <a:lstStyle/>
          <a:p>
            <a:pPr algn="r">
              <a:spcBef>
                <a:spcPts val="0"/>
              </a:spcBef>
            </a:pPr>
            <a:fld id="{00000000-1234-1234-1234-123412341234}" type="slidenum">
              <a:rPr lang="en-GB" smtClean="0"/>
              <a:pPr algn="r">
                <a:spcBef>
                  <a:spcPts val="0"/>
                </a:spcBef>
              </a:pPr>
              <a:t>9</a:t>
            </a:fld>
            <a:endParaRPr lang="en-GB" dirty="0"/>
          </a:p>
        </p:txBody>
      </p:sp>
    </p:spTree>
    <p:extLst>
      <p:ext uri="{BB962C8B-B14F-4D97-AF65-F5344CB8AC3E}">
        <p14:creationId xmlns:p14="http://schemas.microsoft.com/office/powerpoint/2010/main" val="281956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5398EC-D740-456C-ADCF-B0AC88C71F6F}"/>
              </a:ext>
            </a:extLst>
          </p:cNvPr>
          <p:cNvSpPr>
            <a:spLocks noGrp="1"/>
          </p:cNvSpPr>
          <p:nvPr>
            <p:ph type="sldNum" idx="12"/>
          </p:nvPr>
        </p:nvSpPr>
        <p:spPr/>
        <p:txBody>
          <a:bodyPr/>
          <a:lstStyle/>
          <a:p>
            <a:pPr algn="r">
              <a:spcBef>
                <a:spcPts val="0"/>
              </a:spcBef>
            </a:pPr>
            <a:fld id="{00000000-1234-1234-1234-123412341234}" type="slidenum">
              <a:rPr lang="en-GB" smtClean="0"/>
              <a:pPr algn="r">
                <a:spcBef>
                  <a:spcPts val="0"/>
                </a:spcBef>
              </a:pPr>
              <a:t>90</a:t>
            </a:fld>
            <a:endParaRPr lang="en-GB"/>
          </a:p>
        </p:txBody>
      </p:sp>
      <p:pic>
        <p:nvPicPr>
          <p:cNvPr id="6" name="Picture 5">
            <a:extLst>
              <a:ext uri="{FF2B5EF4-FFF2-40B4-BE49-F238E27FC236}">
                <a16:creationId xmlns:a16="http://schemas.microsoft.com/office/drawing/2014/main" id="{4475A6B4-7E62-4566-9FEF-FC4BC77F9D33}"/>
              </a:ext>
            </a:extLst>
          </p:cNvPr>
          <p:cNvPicPr>
            <a:picLocks noChangeAspect="1"/>
          </p:cNvPicPr>
          <p:nvPr/>
        </p:nvPicPr>
        <p:blipFill>
          <a:blip r:embed="rId3"/>
          <a:stretch>
            <a:fillRect/>
          </a:stretch>
        </p:blipFill>
        <p:spPr>
          <a:xfrm>
            <a:off x="992094" y="2267518"/>
            <a:ext cx="10247076" cy="3848984"/>
          </a:xfrm>
          <a:prstGeom prst="rect">
            <a:avLst/>
          </a:prstGeom>
        </p:spPr>
      </p:pic>
      <p:grpSp>
        <p:nvGrpSpPr>
          <p:cNvPr id="3" name="Group 2">
            <a:extLst>
              <a:ext uri="{FF2B5EF4-FFF2-40B4-BE49-F238E27FC236}">
                <a16:creationId xmlns:a16="http://schemas.microsoft.com/office/drawing/2014/main" id="{8A3A7A7D-E992-ADC8-979E-84136A3859C2}"/>
              </a:ext>
            </a:extLst>
          </p:cNvPr>
          <p:cNvGrpSpPr/>
          <p:nvPr/>
        </p:nvGrpSpPr>
        <p:grpSpPr>
          <a:xfrm>
            <a:off x="590592" y="190499"/>
            <a:ext cx="11043619" cy="993549"/>
            <a:chOff x="590592" y="190499"/>
            <a:chExt cx="11043619" cy="993549"/>
          </a:xfrm>
        </p:grpSpPr>
        <p:sp>
          <p:nvSpPr>
            <p:cNvPr id="5" name="Title 4">
              <a:extLst>
                <a:ext uri="{FF2B5EF4-FFF2-40B4-BE49-F238E27FC236}">
                  <a16:creationId xmlns:a16="http://schemas.microsoft.com/office/drawing/2014/main" id="{4AD4A6F4-F519-ECD1-D708-4EAD135A31BB}"/>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Why it matters</a:t>
              </a:r>
              <a:endParaRPr lang="en-ID" dirty="0"/>
            </a:p>
          </p:txBody>
        </p:sp>
        <p:pic>
          <p:nvPicPr>
            <p:cNvPr id="7" name="Picture 6">
              <a:extLst>
                <a:ext uri="{FF2B5EF4-FFF2-40B4-BE49-F238E27FC236}">
                  <a16:creationId xmlns:a16="http://schemas.microsoft.com/office/drawing/2014/main" id="{3C62DDFE-CBA4-F0FA-6EB0-6DDC88FDF5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ontent Placeholder 2">
            <a:extLst>
              <a:ext uri="{FF2B5EF4-FFF2-40B4-BE49-F238E27FC236}">
                <a16:creationId xmlns:a16="http://schemas.microsoft.com/office/drawing/2014/main" id="{4D709A1D-5764-9F6F-2AB6-E027E5866D4E}"/>
              </a:ext>
            </a:extLst>
          </p:cNvPr>
          <p:cNvSpPr txBox="1">
            <a:spLocks/>
          </p:cNvSpPr>
          <p:nvPr/>
        </p:nvSpPr>
        <p:spPr>
          <a:xfrm>
            <a:off x="454865" y="10887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Choice of shutter:</a:t>
            </a:r>
          </a:p>
          <a:p>
            <a:pPr lvl="1">
              <a:buFont typeface="Wingdings" panose="05000000000000000000" pitchFamily="2" charset="2"/>
              <a:buChar char="§"/>
            </a:pPr>
            <a:r>
              <a:rPr lang="en-GB" dirty="0"/>
              <a:t>Select shutter type according on the target of interest.</a:t>
            </a:r>
          </a:p>
        </p:txBody>
      </p:sp>
    </p:spTree>
    <p:extLst>
      <p:ext uri="{BB962C8B-B14F-4D97-AF65-F5344CB8AC3E}">
        <p14:creationId xmlns:p14="http://schemas.microsoft.com/office/powerpoint/2010/main" val="374541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80" name="Google Shape;280;p42"/>
          <p:cNvPicPr preferRelativeResize="0"/>
          <p:nvPr/>
        </p:nvPicPr>
        <p:blipFill>
          <a:blip r:embed="rId3">
            <a:alphaModFix/>
          </a:blip>
          <a:stretch>
            <a:fillRect/>
          </a:stretch>
        </p:blipFill>
        <p:spPr>
          <a:xfrm>
            <a:off x="2004874" y="2166398"/>
            <a:ext cx="8221516" cy="4136696"/>
          </a:xfrm>
          <a:prstGeom prst="rect">
            <a:avLst/>
          </a:prstGeom>
          <a:noFill/>
          <a:ln>
            <a:noFill/>
          </a:ln>
        </p:spPr>
      </p:pic>
      <p:grpSp>
        <p:nvGrpSpPr>
          <p:cNvPr id="2" name="Group 1">
            <a:extLst>
              <a:ext uri="{FF2B5EF4-FFF2-40B4-BE49-F238E27FC236}">
                <a16:creationId xmlns:a16="http://schemas.microsoft.com/office/drawing/2014/main" id="{22BA0295-138B-67E0-9B3D-5337CCF1EA91}"/>
              </a:ext>
            </a:extLst>
          </p:cNvPr>
          <p:cNvGrpSpPr/>
          <p:nvPr/>
        </p:nvGrpSpPr>
        <p:grpSpPr>
          <a:xfrm>
            <a:off x="590592" y="190499"/>
            <a:ext cx="11043619" cy="993549"/>
            <a:chOff x="590592" y="190499"/>
            <a:chExt cx="11043619" cy="993549"/>
          </a:xfrm>
        </p:grpSpPr>
        <p:sp>
          <p:nvSpPr>
            <p:cNvPr id="3" name="Title 4">
              <a:extLst>
                <a:ext uri="{FF2B5EF4-FFF2-40B4-BE49-F238E27FC236}">
                  <a16:creationId xmlns:a16="http://schemas.microsoft.com/office/drawing/2014/main" id="{D525AB04-EF91-82ED-1FEC-F226A237EB86}"/>
                </a:ext>
              </a:extLst>
            </p:cNvPr>
            <p:cNvSpPr txBox="1">
              <a:spLocks/>
            </p:cNvSpPr>
            <p:nvPr/>
          </p:nvSpPr>
          <p:spPr>
            <a:xfrm>
              <a:off x="590592" y="231549"/>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hangingPunct="1"/>
              <a:r>
                <a:rPr lang="en-US" dirty="0"/>
                <a:t>Why it matters</a:t>
              </a:r>
              <a:endParaRPr lang="en-ID" dirty="0"/>
            </a:p>
          </p:txBody>
        </p:sp>
        <p:pic>
          <p:nvPicPr>
            <p:cNvPr id="4" name="Picture 3">
              <a:extLst>
                <a:ext uri="{FF2B5EF4-FFF2-40B4-BE49-F238E27FC236}">
                  <a16:creationId xmlns:a16="http://schemas.microsoft.com/office/drawing/2014/main" id="{4040CC8F-CB84-1F10-8118-173892A160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5811" y="190499"/>
              <a:ext cx="2438400"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B7082533-75C8-9D6C-7090-0121F043E68E}"/>
              </a:ext>
            </a:extLst>
          </p:cNvPr>
          <p:cNvSpPr txBox="1">
            <a:spLocks/>
          </p:cNvSpPr>
          <p:nvPr/>
        </p:nvSpPr>
        <p:spPr>
          <a:xfrm>
            <a:off x="454865" y="1088799"/>
            <a:ext cx="11321535" cy="1077599"/>
          </a:xfrm>
          <a:prstGeom prst="rect">
            <a:avLst/>
          </a:prstGeom>
        </p:spPr>
        <p:txBody>
          <a:bodyPr anchor="ct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IE" b="1" dirty="0"/>
              <a:t>Lens aberration:</a:t>
            </a:r>
          </a:p>
          <a:p>
            <a:pPr lvl="1">
              <a:buFont typeface="Wingdings" panose="05000000000000000000" pitchFamily="2" charset="2"/>
              <a:buChar char="§"/>
            </a:pPr>
            <a:r>
              <a:rPr lang="en-GB" dirty="0"/>
              <a:t>Become a major consideration for multi-view inspection system.</a:t>
            </a:r>
          </a:p>
        </p:txBody>
      </p:sp>
    </p:spTree>
    <p:extLst>
      <p:ext uri="{BB962C8B-B14F-4D97-AF65-F5344CB8AC3E}">
        <p14:creationId xmlns:p14="http://schemas.microsoft.com/office/powerpoint/2010/main" val="14719593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9DD3BF-487E-4913-91A1-CB56AB1B977A}"/>
              </a:ext>
            </a:extLst>
          </p:cNvPr>
          <p:cNvSpPr txBox="1">
            <a:spLocks noGrp="1"/>
          </p:cNvSpPr>
          <p:nvPr>
            <p:ph type="title"/>
          </p:nvPr>
        </p:nvSpPr>
        <p:spPr>
          <a:xfrm>
            <a:off x="415925" y="2838084"/>
            <a:ext cx="11360150" cy="1181832"/>
          </a:xfrm>
          <a:prstGeom prst="rect">
            <a:avLst/>
          </a:prstGeom>
          <a:noFill/>
        </p:spPr>
        <p:txBody>
          <a:bodyPr wrap="square" rtlCol="0">
            <a:spAutoFit/>
          </a:bodyPr>
          <a:lstStyle/>
          <a:p>
            <a:r>
              <a:rPr lang="en-US" sz="7200" b="1" dirty="0"/>
              <a:t>Questions &amp; Answers</a:t>
            </a:r>
          </a:p>
        </p:txBody>
      </p:sp>
    </p:spTree>
    <p:extLst>
      <p:ext uri="{BB962C8B-B14F-4D97-AF65-F5344CB8AC3E}">
        <p14:creationId xmlns:p14="http://schemas.microsoft.com/office/powerpoint/2010/main" val="19784654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C58A3B9-A3C6-9147-AE75-CBE778E931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0410" y="4402664"/>
            <a:ext cx="4816597" cy="169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03C69C7-24BE-35FD-0BB6-579403A69C20}"/>
              </a:ext>
            </a:extLst>
          </p:cNvPr>
          <p:cNvSpPr/>
          <p:nvPr/>
        </p:nvSpPr>
        <p:spPr>
          <a:xfrm>
            <a:off x="609600" y="625315"/>
            <a:ext cx="10972800" cy="1135311"/>
          </a:xfrm>
          <a:prstGeom prst="rect">
            <a:avLst/>
          </a:prstGeom>
          <a:noFill/>
        </p:spPr>
        <p:txBody>
          <a:bodyPr wrap="square" lIns="91440" tIns="45720" rIns="91440" bIns="45720">
            <a:spAutoFit/>
          </a:bodyPr>
          <a:lstStyle/>
          <a:p>
            <a:r>
              <a:rPr lang="en-US"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 for your time</a:t>
            </a:r>
            <a:endParaRPr lang="en-ID" sz="7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69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1_BasicWhite">
  <a:themeElements>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3657DB3CA89C42BAF60DC4AEE10EDE" ma:contentTypeVersion="13" ma:contentTypeDescription="Create a new document." ma:contentTypeScope="" ma:versionID="a178c8fd1f2cf6608f3873efcf9aba2d">
  <xsd:schema xmlns:xsd="http://www.w3.org/2001/XMLSchema" xmlns:xs="http://www.w3.org/2001/XMLSchema" xmlns:p="http://schemas.microsoft.com/office/2006/metadata/properties" xmlns:ns3="afff7df5-a137-4180-a445-635b252ac6e7" xmlns:ns4="cfa6e706-8601-4650-be9b-147c2ee1b24b" targetNamespace="http://schemas.microsoft.com/office/2006/metadata/properties" ma:root="true" ma:fieldsID="272a0089be55321b999e26ce222cea6d" ns3:_="" ns4:_="">
    <xsd:import namespace="afff7df5-a137-4180-a445-635b252ac6e7"/>
    <xsd:import namespace="cfa6e706-8601-4650-be9b-147c2ee1b24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f7df5-a137-4180-a445-635b252ac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6e706-8601-4650-be9b-147c2ee1b2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7852D5-20A3-45E4-AA7C-7F8B3DB56BA3}">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CC1C8F81-16A8-4D3F-BB11-E78BF34DD77F}">
  <ds:schemaRefs>
    <ds:schemaRef ds:uri="http://schemas.microsoft.com/sharepoint/v3/contenttype/forms"/>
  </ds:schemaRefs>
</ds:datastoreItem>
</file>

<file path=customXml/itemProps3.xml><?xml version="1.0" encoding="utf-8"?>
<ds:datastoreItem xmlns:ds="http://schemas.openxmlformats.org/officeDocument/2006/customXml" ds:itemID="{698A5BEA-016C-413D-8E58-7ADDC2A9DABB}">
  <ds:schemaRefs>
    <ds:schemaRef ds:uri="http://schemas.microsoft.com/office/2006/metadata/contentType"/>
    <ds:schemaRef ds:uri="http://schemas.microsoft.com/office/2006/metadata/properties/metaAttributes"/>
    <ds:schemaRef ds:uri="http://www.w3.org/2000/xmlns/"/>
    <ds:schemaRef ds:uri="http://www.w3.org/2001/XMLSchema"/>
    <ds:schemaRef ds:uri="afff7df5-a137-4180-a445-635b252ac6e7"/>
    <ds:schemaRef ds:uri="cfa6e706-8601-4650-be9b-147c2ee1b24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8975</TotalTime>
  <Words>6609</Words>
  <Application>Microsoft Office PowerPoint</Application>
  <PresentationFormat>Widescreen</PresentationFormat>
  <Paragraphs>655</Paragraphs>
  <Slides>93</Slides>
  <Notes>89</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93</vt:i4>
      </vt:variant>
    </vt:vector>
  </HeadingPairs>
  <TitlesOfParts>
    <vt:vector size="106" baseType="lpstr">
      <vt:lpstr>Arial</vt:lpstr>
      <vt:lpstr>Arial</vt:lpstr>
      <vt:lpstr>Calibri</vt:lpstr>
      <vt:lpstr>Helvetica</vt:lpstr>
      <vt:lpstr>Helvetica Neue</vt:lpstr>
      <vt:lpstr>Helvetica Neue Medium</vt:lpstr>
      <vt:lpstr>Independent</vt:lpstr>
      <vt:lpstr>Intel Clear</vt:lpstr>
      <vt:lpstr>Intel Clear Light</vt:lpstr>
      <vt:lpstr>Roboto Condensed</vt:lpstr>
      <vt:lpstr>verdana</vt:lpstr>
      <vt:lpstr>Wingdings</vt:lpstr>
      <vt:lpstr>21_BasicWhite</vt:lpstr>
      <vt:lpstr>PowerPoint Presentation</vt:lpstr>
      <vt:lpstr>Agenda</vt:lpstr>
      <vt:lpstr>Introduction</vt:lpstr>
      <vt:lpstr>About Intel Vietnam</vt:lpstr>
      <vt:lpstr>From Goliath to David</vt:lpstr>
      <vt:lpstr>From Goliath to David </vt:lpstr>
      <vt:lpstr>PowerPoint Presentation</vt:lpstr>
      <vt:lpstr>PowerPoint Presentation</vt:lpstr>
      <vt:lpstr>Human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Light to Pixels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Pincushion</vt:lpstr>
      <vt:lpstr>Pincushion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Sensor Controller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it matters</vt:lpstr>
      <vt:lpstr>PowerPoint Presentation</vt:lpstr>
      <vt:lpstr>PowerPoint Presentation</vt:lpstr>
      <vt:lpstr>PowerPoint Presentation</vt:lpstr>
      <vt:lpstr>PowerPoint Presentation</vt:lpstr>
      <vt:lpstr>Questions &amp;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keywords>CTPClassification=CTP_NT</cp:keywords>
  <cp:lastModifiedBy>Quang-Nguyen Vo-Huynh</cp:lastModifiedBy>
  <cp:revision>919</cp:revision>
  <dcterms:modified xsi:type="dcterms:W3CDTF">2023-01-11T03:47:17Z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974286d5-b26c-40f6-9830-fcc1aeb0e2a3</vt:lpwstr>
  </property>
  <property fmtid="{D5CDD505-2E9C-101B-9397-08002B2CF9AE}" pid="3" name="CTP_TimeStamp">
    <vt:lpwstr>2020-08-21 21:51:05Z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y fmtid="{D5CDD505-2E9C-101B-9397-08002B2CF9AE}" pid="8" name="ContentTypeId">
    <vt:lpwstr>0x010100D53657DB3CA89C42BAF60DC4AEE10EDE</vt:lpwstr>
  </property>
  <property fmtid="{D5CDD505-2E9C-101B-9397-08002B2CF9AE}" pid="9" name="MSIP_Label_9aa06179-68b3-4e2b-b09b-a2424735516b_Enabled">
    <vt:lpwstr>True</vt:lpwstr>
  </property>
  <property fmtid="{D5CDD505-2E9C-101B-9397-08002B2CF9AE}" pid="10" name="MSIP_Label_9aa06179-68b3-4e2b-b09b-a2424735516b_SiteId">
    <vt:lpwstr>46c98d88-e344-4ed4-8496-4ed7712e255d</vt:lpwstr>
  </property>
  <property fmtid="{D5CDD505-2E9C-101B-9397-08002B2CF9AE}" pid="11" name="MSIP_Label_9aa06179-68b3-4e2b-b09b-a2424735516b_Owner">
    <vt:lpwstr>grainne.miller@intel.com</vt:lpwstr>
  </property>
  <property fmtid="{D5CDD505-2E9C-101B-9397-08002B2CF9AE}" pid="12" name="MSIP_Label_9aa06179-68b3-4e2b-b09b-a2424735516b_SetDate">
    <vt:lpwstr>2020-09-03T08:37:21.6157361Z</vt:lpwstr>
  </property>
  <property fmtid="{D5CDD505-2E9C-101B-9397-08002B2CF9AE}" pid="13" name="MSIP_Label_9aa06179-68b3-4e2b-b09b-a2424735516b_Name">
    <vt:lpwstr>Intel Confidential</vt:lpwstr>
  </property>
  <property fmtid="{D5CDD505-2E9C-101B-9397-08002B2CF9AE}" pid="14" name="MSIP_Label_9aa06179-68b3-4e2b-b09b-a2424735516b_Application">
    <vt:lpwstr>Microsoft Azure Information Protection</vt:lpwstr>
  </property>
  <property fmtid="{D5CDD505-2E9C-101B-9397-08002B2CF9AE}" pid="15" name="MSIP_Label_9aa06179-68b3-4e2b-b09b-a2424735516b_ActionId">
    <vt:lpwstr>9fd8d9c0-73ab-4c39-8b1c-af9f387549b5</vt:lpwstr>
  </property>
  <property fmtid="{D5CDD505-2E9C-101B-9397-08002B2CF9AE}" pid="16" name="MSIP_Label_9aa06179-68b3-4e2b-b09b-a2424735516b_Extended_MSFT_Method">
    <vt:lpwstr>Manual</vt:lpwstr>
  </property>
  <property fmtid="{D5CDD505-2E9C-101B-9397-08002B2CF9AE}" pid="17" name="Sensitivity">
    <vt:lpwstr>Intel Confidential</vt:lpwstr>
  </property>
</Properties>
</file>